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  <Override PartName="/ppt/media/media6.mov" ContentType="video/unknown"/>
  <Override PartName="/ppt/media/media7.mov" ContentType="video/unknown"/>
  <Override PartName="/ppt/media/media8.mov" ContentType="video/unknown"/>
  <Override PartName="/ppt/media/media9.mov" ContentType="video/unknown"/>
  <Override PartName="/ppt/media/media10.mov" ContentType="video/unknown"/>
  <Override PartName="/ppt/media/media11.mov" ContentType="video/unknown"/>
  <Override PartName="/ppt/media/media12.mov" ContentType="video/unknown"/>
  <Override PartName="/ppt/media/media13.mov" ContentType="video/unknown"/>
  <Override PartName="/ppt/media/media14.mov" ContentType="video/unknown"/>
  <Override PartName="/ppt/media/media15.mov" ContentType="video/unknown"/>
  <Override PartName="/ppt/media/media16.mov" ContentType="video/unknown"/>
  <Override PartName="/ppt/media/media17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" name="Shape 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ames.leake@nrl.navy.mil" TargetMode="External"/><Relationship Id="rId3" Type="http://schemas.openxmlformats.org/officeDocument/2006/relationships/hyperlink" Target="http://jleake1981.github.io/" TargetMode="External"/><Relationship Id="rId4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Relationship Id="rId5" Type="http://schemas.openxmlformats.org/officeDocument/2006/relationships/video" Target="../media/media3.mov"/><Relationship Id="rId6" Type="http://schemas.microsoft.com/office/2007/relationships/media" Target="../media/media3.mov"/><Relationship Id="rId7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24.png"/><Relationship Id="rId5" Type="http://schemas.openxmlformats.org/officeDocument/2006/relationships/video" Target="../media/media5.mov"/><Relationship Id="rId6" Type="http://schemas.microsoft.com/office/2007/relationships/media" Target="../media/media5.mov"/><Relationship Id="rId7" Type="http://schemas.openxmlformats.org/officeDocument/2006/relationships/image" Target="../media/image2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6.mov"/><Relationship Id="rId3" Type="http://schemas.microsoft.com/office/2007/relationships/media" Target="../media/media6.mov"/><Relationship Id="rId4" Type="http://schemas.openxmlformats.org/officeDocument/2006/relationships/image" Target="../media/image2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7.mov"/><Relationship Id="rId3" Type="http://schemas.microsoft.com/office/2007/relationships/media" Target="../media/media7.mov"/><Relationship Id="rId4" Type="http://schemas.openxmlformats.org/officeDocument/2006/relationships/image" Target="../media/image27.png"/><Relationship Id="rId5" Type="http://schemas.openxmlformats.org/officeDocument/2006/relationships/video" Target="../media/media8.mov"/><Relationship Id="rId6" Type="http://schemas.microsoft.com/office/2007/relationships/media" Target="../media/media8.mov"/><Relationship Id="rId7" Type="http://schemas.openxmlformats.org/officeDocument/2006/relationships/image" Target="../media/image2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9.mov"/><Relationship Id="rId3" Type="http://schemas.microsoft.com/office/2007/relationships/media" Target="../media/media9.mov"/><Relationship Id="rId4" Type="http://schemas.openxmlformats.org/officeDocument/2006/relationships/image" Target="../media/image30.png"/><Relationship Id="rId5" Type="http://schemas.openxmlformats.org/officeDocument/2006/relationships/video" Target="../media/media10.mov"/><Relationship Id="rId6" Type="http://schemas.microsoft.com/office/2007/relationships/media" Target="../media/media10.mov"/><Relationship Id="rId7" Type="http://schemas.openxmlformats.org/officeDocument/2006/relationships/image" Target="../media/image3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1.mov"/><Relationship Id="rId3" Type="http://schemas.microsoft.com/office/2007/relationships/media" Target="../media/media11.mov"/><Relationship Id="rId4" Type="http://schemas.openxmlformats.org/officeDocument/2006/relationships/image" Target="../media/image34.png"/><Relationship Id="rId5" Type="http://schemas.openxmlformats.org/officeDocument/2006/relationships/video" Target="../media/media12.mov"/><Relationship Id="rId6" Type="http://schemas.microsoft.com/office/2007/relationships/media" Target="../media/media12.mov"/><Relationship Id="rId7" Type="http://schemas.openxmlformats.org/officeDocument/2006/relationships/image" Target="../media/image35.png"/><Relationship Id="rId8" Type="http://schemas.openxmlformats.org/officeDocument/2006/relationships/video" Target="../media/media13.mov"/><Relationship Id="rId9" Type="http://schemas.microsoft.com/office/2007/relationships/media" Target="../media/media13.mov"/><Relationship Id="rId10" Type="http://schemas.openxmlformats.org/officeDocument/2006/relationships/image" Target="../media/image36.png"/><Relationship Id="rId11" Type="http://schemas.openxmlformats.org/officeDocument/2006/relationships/video" Target="../media/media14.mov"/><Relationship Id="rId12" Type="http://schemas.microsoft.com/office/2007/relationships/media" Target="../media/media14.mov"/><Relationship Id="rId13" Type="http://schemas.openxmlformats.org/officeDocument/2006/relationships/image" Target="../media/image3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3" Type="http://schemas.openxmlformats.org/officeDocument/2006/relationships/image" Target="../media/image1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video" Target="../media/media15.mov"/><Relationship Id="rId3" Type="http://schemas.microsoft.com/office/2007/relationships/media" Target="../media/media15.mov"/><Relationship Id="rId4" Type="http://schemas.openxmlformats.org/officeDocument/2006/relationships/image" Target="../media/image67.png"/><Relationship Id="rId5" Type="http://schemas.openxmlformats.org/officeDocument/2006/relationships/video" Target="../media/media16.mov"/><Relationship Id="rId6" Type="http://schemas.microsoft.com/office/2007/relationships/media" Target="../media/media16.mov"/><Relationship Id="rId7" Type="http://schemas.openxmlformats.org/officeDocument/2006/relationships/image" Target="../media/image6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6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Relationship Id="rId3" Type="http://schemas.openxmlformats.org/officeDocument/2006/relationships/video" Target="../media/media17.mov"/><Relationship Id="rId4" Type="http://schemas.microsoft.com/office/2007/relationships/media" Target="../media/media17.mov"/><Relationship Id="rId5" Type="http://schemas.openxmlformats.org/officeDocument/2006/relationships/image" Target="../media/image9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270000" y="393700"/>
            <a:ext cx="10464800" cy="2384955"/>
          </a:xfrm>
          <a:prstGeom prst="rect">
            <a:avLst/>
          </a:prstGeom>
        </p:spPr>
        <p:txBody>
          <a:bodyPr/>
          <a:lstStyle>
            <a:lvl1pPr defTabSz="484886">
              <a:defRPr sz="49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980">
                <a:solidFill>
                  <a:srgbClr val="FFFFFF"/>
                </a:solidFill>
              </a:rPr>
              <a:t>Insights From Idealized MHD Simulations of Flux Emergence in the Solar Atmosphere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1270000" y="3052200"/>
            <a:ext cx="10464800" cy="5782966"/>
          </a:xfrm>
          <a:prstGeom prst="rect">
            <a:avLst/>
          </a:prstGeom>
        </p:spPr>
        <p:txBody>
          <a:bodyPr/>
          <a:lstStyle/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James Leake</a:t>
            </a:r>
            <a:endParaRPr sz="342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Naval Research Laboratory (NRL)</a:t>
            </a:r>
            <a:endParaRPr sz="342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3420" u="sng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rPr>
              <a:t>james.leake@nrl.navy.mil</a:t>
            </a:r>
            <a:endParaRPr sz="342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3420" u="sng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rPr>
              <a:t>http://jleake1981.github.io/</a:t>
            </a:r>
            <a:endParaRPr sz="342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endParaRPr sz="288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endParaRPr sz="288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288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Mark Linton, NRL</a:t>
            </a:r>
            <a:endParaRPr sz="288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288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Ignaccio Ugarte-Urra, George Mason University</a:t>
            </a:r>
            <a:endParaRPr sz="288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288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Tibor Török, Predictive Science Inc</a:t>
            </a:r>
            <a:endParaRPr sz="288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288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Spiro Antiochos, NASA Goddard</a:t>
            </a:r>
            <a:endParaRPr sz="288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288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Etienne Pariat, Paris Observatory</a:t>
            </a:r>
            <a:endParaRPr sz="288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525779">
              <a:defRPr sz="1800">
                <a:solidFill>
                  <a:srgbClr val="000000"/>
                </a:solidFill>
              </a:defRPr>
            </a:pPr>
            <a:r>
              <a:rPr sz="288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Aimee Norton, Stanford University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40" name="Shape 40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41" name="Shape 41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43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58728" y="7144998"/>
            <a:ext cx="1964351" cy="1905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Contents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116" name="Shape 116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117" name="Shape 117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19" name="Shape 119"/>
          <p:cNvSpPr/>
          <p:nvPr>
            <p:ph type="body" idx="1"/>
          </p:nvPr>
        </p:nvSpPr>
        <p:spPr>
          <a:xfrm>
            <a:off x="952500" y="1164629"/>
            <a:ext cx="11099800" cy="787423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Background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MHD Simulations of Flux Rope Formation and Eruption</a:t>
            </a:r>
            <a:endParaRPr sz="38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Helicity Injection in the Solar Atmosphere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Electrical Current Balance in the Corona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What’s next?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MHD Modeling of the Sun</a:t>
            </a:r>
          </a:p>
        </p:txBody>
      </p:sp>
      <p:grpSp>
        <p:nvGrpSpPr>
          <p:cNvPr id="124" name="Group 124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122" name="Shape 122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123" name="Shape 123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5" name="Shape 125"/>
          <p:cNvSpPr/>
          <p:nvPr/>
        </p:nvSpPr>
        <p:spPr>
          <a:xfrm>
            <a:off x="10587601" y="2463800"/>
            <a:ext cx="1298973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Corona</a:t>
            </a:r>
          </a:p>
        </p:txBody>
      </p:sp>
      <p:sp>
        <p:nvSpPr>
          <p:cNvPr id="126" name="Shape 126"/>
          <p:cNvSpPr/>
          <p:nvPr/>
        </p:nvSpPr>
        <p:spPr>
          <a:xfrm>
            <a:off x="8164593" y="2095500"/>
            <a:ext cx="80077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Beta</a:t>
            </a:r>
          </a:p>
        </p:txBody>
      </p:sp>
      <p:sp>
        <p:nvSpPr>
          <p:cNvPr id="127" name="Shape 127"/>
          <p:cNvSpPr/>
          <p:nvPr/>
        </p:nvSpPr>
        <p:spPr>
          <a:xfrm>
            <a:off x="20401" y="677333"/>
            <a:ext cx="12963997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Box in the Sun: Cartesian Domain representing part of Sun, from upper CZ to lower corona (-20 Mm to ~100 Mm)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Solve equations of visco-resistive MHD </a:t>
            </a:r>
          </a:p>
        </p:txBody>
      </p:sp>
      <p:pic>
        <p:nvPicPr>
          <p:cNvPr id="12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50" y="3287183"/>
            <a:ext cx="11595100" cy="387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816" y="7740650"/>
            <a:ext cx="9893301" cy="9779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121833" y="7687733"/>
            <a:ext cx="10727268" cy="1083734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MHD Simulations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133" name="Shape 133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36" name="IC_3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511300"/>
            <a:ext cx="7370885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-1" y="5266614"/>
            <a:ext cx="12674601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 defTabSz="457200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Leake et al. (2013,2014)</a:t>
            </a:r>
          </a:p>
        </p:txBody>
      </p:sp>
      <p:sp>
        <p:nvSpPr>
          <p:cNvPr id="138" name="Shape 138"/>
          <p:cNvSpPr/>
          <p:nvPr/>
        </p:nvSpPr>
        <p:spPr>
          <a:xfrm>
            <a:off x="10101839" y="5657850"/>
            <a:ext cx="112186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latin typeface="Gill Sans"/>
                <a:ea typeface="Gill Sans"/>
                <a:cs typeface="Gill Sans"/>
                <a:sym typeface="Gill Sans"/>
              </a:rPr>
              <a:t>B</a:t>
            </a:r>
            <a:r>
              <a:rPr baseline="-3333" sz="3000">
                <a:latin typeface="Gill Sans"/>
                <a:ea typeface="Gill Sans"/>
                <a:cs typeface="Gill Sans"/>
                <a:sym typeface="Gill Sans"/>
              </a:rPr>
              <a:t>z</a:t>
            </a:r>
            <a:r>
              <a:rPr sz="3000">
                <a:latin typeface="Gill Sans"/>
                <a:ea typeface="Gill Sans"/>
                <a:cs typeface="Gill Sans"/>
                <a:sym typeface="Gill Sans"/>
              </a:rPr>
              <a:t> (G)</a:t>
            </a:r>
          </a:p>
        </p:txBody>
      </p:sp>
      <p:pic>
        <p:nvPicPr>
          <p:cNvPr id="139" name="IC_1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9300" y="1511300"/>
            <a:ext cx="5715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10098794" y="3708400"/>
            <a:ext cx="2093157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Temperature</a:t>
            </a:r>
          </a:p>
        </p:txBody>
      </p:sp>
      <p:sp>
        <p:nvSpPr>
          <p:cNvPr id="141" name="Shape 141"/>
          <p:cNvSpPr/>
          <p:nvPr/>
        </p:nvSpPr>
        <p:spPr>
          <a:xfrm>
            <a:off x="9654976" y="2213123"/>
            <a:ext cx="8683" cy="4200874"/>
          </a:xfrm>
          <a:prstGeom prst="line">
            <a:avLst/>
          </a:prstGeom>
          <a:ln w="38100" cap="rnd">
            <a:solidFill/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9203729" y="2220862"/>
            <a:ext cx="31801" cy="4210299"/>
          </a:xfrm>
          <a:prstGeom prst="line">
            <a:avLst/>
          </a:prstGeom>
          <a:ln w="38100" cap="rnd">
            <a:solidFill/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0421224" y="5676900"/>
            <a:ext cx="1443708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Pressure</a:t>
            </a:r>
          </a:p>
        </p:txBody>
      </p:sp>
      <p:sp>
        <p:nvSpPr>
          <p:cNvPr id="144" name="Shape 144"/>
          <p:cNvSpPr/>
          <p:nvPr/>
        </p:nvSpPr>
        <p:spPr>
          <a:xfrm>
            <a:off x="8249890" y="5499100"/>
            <a:ext cx="630176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CZ</a:t>
            </a:r>
          </a:p>
        </p:txBody>
      </p:sp>
      <p:sp>
        <p:nvSpPr>
          <p:cNvPr id="145" name="Shape 145"/>
          <p:cNvSpPr/>
          <p:nvPr/>
        </p:nvSpPr>
        <p:spPr>
          <a:xfrm>
            <a:off x="10587601" y="2463800"/>
            <a:ext cx="1298973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Corona</a:t>
            </a:r>
          </a:p>
        </p:txBody>
      </p:sp>
      <p:sp>
        <p:nvSpPr>
          <p:cNvPr id="146" name="Shape 146"/>
          <p:cNvSpPr/>
          <p:nvPr/>
        </p:nvSpPr>
        <p:spPr>
          <a:xfrm flipH="1">
            <a:off x="10094862" y="2220862"/>
            <a:ext cx="1936" cy="4193433"/>
          </a:xfrm>
          <a:prstGeom prst="line">
            <a:avLst/>
          </a:prstGeom>
          <a:ln w="38100" cap="rnd">
            <a:solidFill/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704744" y="2590800"/>
            <a:ext cx="1815407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dipole field</a:t>
            </a:r>
          </a:p>
        </p:txBody>
      </p:sp>
      <p:sp>
        <p:nvSpPr>
          <p:cNvPr id="148" name="Shape 148"/>
          <p:cNvSpPr/>
          <p:nvPr/>
        </p:nvSpPr>
        <p:spPr>
          <a:xfrm>
            <a:off x="1122" y="5276850"/>
            <a:ext cx="31115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latin typeface="Gill Sans"/>
                <a:ea typeface="Gill Sans"/>
                <a:cs typeface="Gill Sans"/>
                <a:sym typeface="Gill Sans"/>
              </a:rPr>
              <a:t>KG buoyant 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latin typeface="Gill Sans"/>
                <a:ea typeface="Gill Sans"/>
                <a:cs typeface="Gill Sans"/>
                <a:sym typeface="Gill Sans"/>
              </a:rPr>
              <a:t>twisted flux tube</a:t>
            </a:r>
          </a:p>
        </p:txBody>
      </p:sp>
      <p:sp>
        <p:nvSpPr>
          <p:cNvPr id="149" name="Shape 149"/>
          <p:cNvSpPr/>
          <p:nvPr/>
        </p:nvSpPr>
        <p:spPr>
          <a:xfrm>
            <a:off x="4355095" y="6388100"/>
            <a:ext cx="2350816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Surface Bz (G)</a:t>
            </a:r>
          </a:p>
        </p:txBody>
      </p:sp>
      <p:sp>
        <p:nvSpPr>
          <p:cNvPr id="150" name="Shape 150"/>
          <p:cNvSpPr/>
          <p:nvPr/>
        </p:nvSpPr>
        <p:spPr>
          <a:xfrm>
            <a:off x="10301994" y="4883150"/>
            <a:ext cx="187858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E32400"/>
                </a:solidFill>
                <a:latin typeface="Gill Sans"/>
                <a:ea typeface="Gill Sans"/>
                <a:cs typeface="Gill Sans"/>
                <a:sym typeface="Gill Sans"/>
              </a:rPr>
              <a:t>SD</a:t>
            </a:r>
            <a:r>
              <a:rPr sz="280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sz="2800">
                <a:solidFill>
                  <a:srgbClr val="669C35"/>
                </a:solidFill>
                <a:latin typeface="Gill Sans"/>
                <a:ea typeface="Gill Sans"/>
                <a:cs typeface="Gill Sans"/>
                <a:sym typeface="Gill Sans"/>
              </a:rPr>
              <a:t>MD</a:t>
            </a:r>
            <a:r>
              <a:rPr sz="280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sz="2800">
                <a:solidFill>
                  <a:srgbClr val="0056D6"/>
                </a:solidFill>
                <a:latin typeface="Gill Sans"/>
                <a:ea typeface="Gill Sans"/>
                <a:cs typeface="Gill Sans"/>
                <a:sym typeface="Gill Sans"/>
              </a:rPr>
              <a:t>WD</a:t>
            </a:r>
          </a:p>
        </p:txBody>
      </p:sp>
      <p:sp>
        <p:nvSpPr>
          <p:cNvPr id="151" name="Shape 151"/>
          <p:cNvSpPr/>
          <p:nvPr/>
        </p:nvSpPr>
        <p:spPr>
          <a:xfrm>
            <a:off x="165099" y="7888105"/>
            <a:ext cx="12674601" cy="1113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Vary dipole strength - Strong (SD) Medium (MD) and Weak (WD)</a:t>
            </a: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Vary relative orientation of emerging tube and dipole</a:t>
            </a:r>
          </a:p>
        </p:txBody>
      </p:sp>
      <p:sp>
        <p:nvSpPr>
          <p:cNvPr id="152" name="Shape 152"/>
          <p:cNvSpPr/>
          <p:nvPr/>
        </p:nvSpPr>
        <p:spPr>
          <a:xfrm>
            <a:off x="8164593" y="2095500"/>
            <a:ext cx="80077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Beta</a:t>
            </a:r>
          </a:p>
        </p:txBody>
      </p:sp>
      <p:sp>
        <p:nvSpPr>
          <p:cNvPr id="153" name="Shape 153"/>
          <p:cNvSpPr/>
          <p:nvPr/>
        </p:nvSpPr>
        <p:spPr>
          <a:xfrm>
            <a:off x="7589281" y="1451619"/>
            <a:ext cx="246597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Chromosphere</a:t>
            </a:r>
          </a:p>
        </p:txBody>
      </p:sp>
      <p:sp>
        <p:nvSpPr>
          <p:cNvPr id="154" name="Shape 154"/>
          <p:cNvSpPr/>
          <p:nvPr/>
        </p:nvSpPr>
        <p:spPr>
          <a:xfrm>
            <a:off x="8809856" y="1905529"/>
            <a:ext cx="618888" cy="1167872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9181665" y="3098800"/>
            <a:ext cx="1298973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TR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Observed Magnetic Features in SImulations</a:t>
            </a:r>
          </a:p>
        </p:txBody>
      </p:sp>
      <p:grpSp>
        <p:nvGrpSpPr>
          <p:cNvPr id="160" name="Group 160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158" name="Shape 158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61" name="fe01_movie_twist_angle-117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9400" y="1206500"/>
            <a:ext cx="6083929" cy="5334000"/>
          </a:xfrm>
          <a:prstGeom prst="rect">
            <a:avLst/>
          </a:prstGeom>
        </p:spPr>
      </p:pic>
      <p:sp>
        <p:nvSpPr>
          <p:cNvPr id="162" name="Shape 162"/>
          <p:cNvSpPr/>
          <p:nvPr/>
        </p:nvSpPr>
        <p:spPr>
          <a:xfrm>
            <a:off x="1122" y="7131050"/>
            <a:ext cx="12966701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C41"/>
                </a:solidFill>
              </a:rPr>
              <a:t>Partial flux tube emergence accompanied by shearing and rotational motions on surface (Manchester 2004, Fan 2009)</a:t>
            </a:r>
          </a:p>
        </p:txBody>
      </p:sp>
      <p:pic>
        <p:nvPicPr>
          <p:cNvPr id="163" name="fe01_movie_3D_twisting_side-119.mov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642100" y="1206500"/>
            <a:ext cx="6083929" cy="5334000"/>
          </a:xfrm>
          <a:prstGeom prst="rect">
            <a:avLst/>
          </a:prstGeom>
        </p:spPr>
      </p:pic>
      <p:sp>
        <p:nvSpPr>
          <p:cNvPr id="164" name="Shape 164"/>
          <p:cNvSpPr/>
          <p:nvPr/>
        </p:nvSpPr>
        <p:spPr>
          <a:xfrm>
            <a:off x="39222" y="8248650"/>
            <a:ext cx="129667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rPr>
              <a:t>Further emergence (&gt;100 t</a:t>
            </a:r>
            <a:r>
              <a:rPr baseline="-5999" sz="4000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sz="4000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rPr>
              <a:t>) affected by overlying dipole field</a:t>
            </a:r>
          </a:p>
        </p:txBody>
      </p:sp>
      <p:sp>
        <p:nvSpPr>
          <p:cNvPr id="165" name="Shape 165"/>
          <p:cNvSpPr/>
          <p:nvPr/>
        </p:nvSpPr>
        <p:spPr>
          <a:xfrm>
            <a:off x="-125878" y="6534150"/>
            <a:ext cx="132969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t&lt;100 t</a:t>
            </a:r>
            <a:r>
              <a:rPr baseline="-5999"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0</a:t>
            </a: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: emerging flux tube has little interaction with dipole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Observed Magnetic Features in SImulations</a:t>
            </a:r>
          </a:p>
        </p:txBody>
      </p:sp>
      <p:grpSp>
        <p:nvGrpSpPr>
          <p:cNvPr id="170" name="Group 170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168" name="Shape 168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7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8387" y="5222456"/>
            <a:ext cx="4445001" cy="374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950" y="1060450"/>
            <a:ext cx="7651996" cy="5091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8387" y="954109"/>
            <a:ext cx="4445001" cy="412367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>
            <p:ph type="body" idx="1"/>
          </p:nvPr>
        </p:nvSpPr>
        <p:spPr>
          <a:xfrm>
            <a:off x="495300" y="3399829"/>
            <a:ext cx="7385296" cy="787423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Shearing caused by emergence of constant twist tube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What is cause of rotational motion?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Cause of Rotations?</a:t>
            </a:r>
          </a:p>
        </p:txBody>
      </p:sp>
      <p:grpSp>
        <p:nvGrpSpPr>
          <p:cNvPr id="179" name="Group 179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177" name="Shape 177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8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108" y="992927"/>
            <a:ext cx="11694584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550" y="1619250"/>
            <a:ext cx="2628900" cy="52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262466" y="4847619"/>
            <a:ext cx="6990623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57200" indent="-457200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As concave down part of fieldlines emerge into corona, they lengthen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Twist/length (alpha) decreases in corona?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Creates torque imbalance along fieldlines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Equilibration creates torsional Alfven waves - manifest in rotations at surface</a:t>
            </a:r>
          </a:p>
        </p:txBody>
      </p:sp>
      <p:pic>
        <p:nvPicPr>
          <p:cNvPr id="18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0460" y="4847619"/>
            <a:ext cx="4357590" cy="421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‘Breakout’ Reconnection with Overlying Field</a:t>
            </a:r>
          </a:p>
        </p:txBody>
      </p:sp>
      <p:grpSp>
        <p:nvGrpSpPr>
          <p:cNvPr id="188" name="Group 188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186" name="Shape 186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89" name="Shape 189"/>
          <p:cNvSpPr/>
          <p:nvPr/>
        </p:nvSpPr>
        <p:spPr>
          <a:xfrm>
            <a:off x="1130300" y="7124700"/>
            <a:ext cx="104648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Reconnection removes overlying magnetic field and allows central arcade to expand vertically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Quadrupolar structure formed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endParaRPr b="1"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endParaRPr sz="48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0" name="BREAKOUT_RECON_ANGLE-3-16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1600" y="1193800"/>
            <a:ext cx="6375400" cy="5589543"/>
          </a:xfrm>
          <a:prstGeom prst="rect">
            <a:avLst/>
          </a:prstGeom>
        </p:spPr>
      </p:pic>
      <p:pic>
        <p:nvPicPr>
          <p:cNvPr id="191" name="BREAKOUT_RECON_TOP-3-164.mov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571684" y="1193800"/>
            <a:ext cx="6375401" cy="5589543"/>
          </a:xfrm>
          <a:prstGeom prst="rect">
            <a:avLst/>
          </a:prstGeom>
        </p:spPr>
      </p:pic>
      <p:sp>
        <p:nvSpPr>
          <p:cNvPr id="192" name="Shape 192"/>
          <p:cNvSpPr/>
          <p:nvPr/>
        </p:nvSpPr>
        <p:spPr>
          <a:xfrm>
            <a:off x="3612405" y="6705600"/>
            <a:ext cx="5830789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Overlying dipole not shown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9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‘Breakout’ Reconnection</a:t>
            </a:r>
          </a:p>
        </p:txBody>
      </p:sp>
      <p:grpSp>
        <p:nvGrpSpPr>
          <p:cNvPr id="197" name="Group 197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195" name="Shape 195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8" name="Shape 198"/>
          <p:cNvSpPr/>
          <p:nvPr/>
        </p:nvSpPr>
        <p:spPr>
          <a:xfrm>
            <a:off x="1295400" y="7899400"/>
            <a:ext cx="104648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Separatrix between emerging field and dipole field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Current sheet, plasmoids - magnetic reconnection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endParaRPr b="1"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endParaRPr sz="48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9" name="BREAKOUT_CURRENT-167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66003" y="1143000"/>
            <a:ext cx="7851167" cy="68834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Flux Rope Formation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202" name="Shape 202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205" name="FLARE_RECON_ANGLE-170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1600" y="1117600"/>
            <a:ext cx="6402611" cy="5613400"/>
          </a:xfrm>
          <a:prstGeom prst="rect">
            <a:avLst/>
          </a:prstGeom>
        </p:spPr>
      </p:pic>
      <p:pic>
        <p:nvPicPr>
          <p:cNvPr id="206" name="FLARE_RECON_TOP-172.mov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501217" y="1117600"/>
            <a:ext cx="6402612" cy="5613400"/>
          </a:xfrm>
          <a:prstGeom prst="rect">
            <a:avLst/>
          </a:prstGeom>
        </p:spPr>
      </p:pic>
      <p:sp>
        <p:nvSpPr>
          <p:cNvPr id="207" name="Shape 207"/>
          <p:cNvSpPr/>
          <p:nvPr/>
        </p:nvSpPr>
        <p:spPr>
          <a:xfrm>
            <a:off x="101600" y="4495800"/>
            <a:ext cx="12801600" cy="444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 defTabSz="457200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Vertical expansion of B field creates currents.</a:t>
            </a: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Current density ribbons</a:t>
            </a: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Two J-shapes become S-shapes - sigmoid</a:t>
            </a: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Internal reconnection of emerging arcade creates new flux rope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Flux Rope Formation</a:t>
            </a:r>
          </a:p>
        </p:txBody>
      </p:sp>
      <p:grpSp>
        <p:nvGrpSpPr>
          <p:cNvPr id="212" name="Group 212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210" name="Shape 210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21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2294"/>
            <a:ext cx="13004800" cy="444901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101600" y="4953000"/>
            <a:ext cx="12801600" cy="444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Look at connectivity of magnetic field during multiple reconnection events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body" idx="1"/>
          </p:nvPr>
        </p:nvSpPr>
        <p:spPr>
          <a:xfrm>
            <a:off x="952500" y="1164629"/>
            <a:ext cx="11099800" cy="787423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Background</a:t>
            </a:r>
            <a:endParaRPr sz="38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MHD Simulations of Flux Rope Formation and Eruption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Helicity Injection in the Solar Atmosphere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Electrical Current Balance in the Corona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What’s next?</a:t>
            </a:r>
          </a:p>
        </p:txBody>
      </p:sp>
      <p:sp>
        <p:nvSpPr>
          <p:cNvPr id="46" name="Shape 46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Contents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47" name="Shape 47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‘Flare’ Reconnection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217" name="Shape 217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220" name="FLARE_RECON_OUTFLOWS-175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65400" y="7200900"/>
            <a:ext cx="10160000" cy="2328334"/>
          </a:xfrm>
          <a:prstGeom prst="rect">
            <a:avLst/>
          </a:prstGeom>
        </p:spPr>
      </p:pic>
      <p:pic>
        <p:nvPicPr>
          <p:cNvPr id="221" name="FLARE_RECON_CURRENT-177.mov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65100" y="1193800"/>
            <a:ext cx="6985000" cy="6124002"/>
          </a:xfrm>
          <a:prstGeom prst="rect">
            <a:avLst/>
          </a:prstGeom>
        </p:spPr>
      </p:pic>
      <p:sp>
        <p:nvSpPr>
          <p:cNvPr id="222" name="Shape 222"/>
          <p:cNvSpPr/>
          <p:nvPr/>
        </p:nvSpPr>
        <p:spPr>
          <a:xfrm>
            <a:off x="4241800" y="7251700"/>
            <a:ext cx="304457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600"/>
              <a:t>Vertical velocity</a:t>
            </a:r>
          </a:p>
        </p:txBody>
      </p:sp>
      <p:sp>
        <p:nvSpPr>
          <p:cNvPr id="223" name="Shape 223"/>
          <p:cNvSpPr/>
          <p:nvPr/>
        </p:nvSpPr>
        <p:spPr>
          <a:xfrm>
            <a:off x="7333735" y="1797050"/>
            <a:ext cx="5676901" cy="419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Slow rise of flux rope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‘Horns’ beneath flux rope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Current sheet beneath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Fast rise of flux rope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Reconnection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1" indent="34290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Bi-directional flows</a:t>
            </a: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1" indent="34290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Short post-flare loops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2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220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Flux Rope Eruption</a:t>
            </a:r>
          </a:p>
        </p:txBody>
      </p:sp>
      <p:grpSp>
        <p:nvGrpSpPr>
          <p:cNvPr id="228" name="Group 228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226" name="Shape 226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229" name="eruption_still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5278" y="1002373"/>
            <a:ext cx="7612386" cy="4625248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114300" y="4983796"/>
            <a:ext cx="5062715" cy="4007804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31" name="height_speed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584" y="5107269"/>
            <a:ext cx="5443825" cy="388844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5280440" y="6107396"/>
            <a:ext cx="7462062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57200" indent="-457200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Eruption ~ 100 km/s (slow)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These ARs have 10^19 Mx flux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Does eruption speed scale with size of AR?</a:t>
            </a:r>
            <a:endParaRPr sz="38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853751" y="997763"/>
            <a:ext cx="3583812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Eruption followed until rope hits top of simulation domain</a:t>
            </a:r>
            <a:endParaRPr sz="3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FE_SIM_MOVIE_Bz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404418" y="1115520"/>
            <a:ext cx="5216082" cy="4909254"/>
          </a:xfrm>
          <a:prstGeom prst="rect">
            <a:avLst/>
          </a:prstGeom>
        </p:spPr>
      </p:pic>
      <p:pic>
        <p:nvPicPr>
          <p:cNvPr id="236" name="FE_SIM_MOVIE_Jz.mov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402609" y="5329766"/>
            <a:ext cx="5219701" cy="4912660"/>
          </a:xfrm>
          <a:prstGeom prst="rect">
            <a:avLst/>
          </a:prstGeom>
        </p:spPr>
      </p:pic>
      <p:pic>
        <p:nvPicPr>
          <p:cNvPr id="237" name="FE_SIM_MOVIE_field.mov"/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469180" y="5694331"/>
            <a:ext cx="4445001" cy="4183530"/>
          </a:xfrm>
          <a:prstGeom prst="rect">
            <a:avLst/>
          </a:prstGeom>
        </p:spPr>
      </p:pic>
      <p:pic>
        <p:nvPicPr>
          <p:cNvPr id="238" name="FE_SIM_MOVIE_rho.mov"/>
          <p:cNvPicPr/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1469180" y="1478381"/>
            <a:ext cx="4445001" cy="4183531"/>
          </a:xfrm>
          <a:prstGeom prst="rect">
            <a:avLst/>
          </a:prstGeom>
        </p:spPr>
      </p:pic>
      <p:sp>
        <p:nvSpPr>
          <p:cNvPr id="239" name="Shape 239"/>
          <p:cNvSpPr/>
          <p:nvPr>
            <p:ph type="title" idx="4294967295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Flux Rope Eruption</a:t>
            </a:r>
          </a:p>
        </p:txBody>
      </p:sp>
      <p:sp>
        <p:nvSpPr>
          <p:cNvPr id="240" name="Shape 240"/>
          <p:cNvSpPr/>
          <p:nvPr/>
        </p:nvSpPr>
        <p:spPr>
          <a:xfrm>
            <a:off x="10617121" y="4533899"/>
            <a:ext cx="6774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Bz</a:t>
            </a:r>
          </a:p>
        </p:txBody>
      </p:sp>
      <p:sp>
        <p:nvSpPr>
          <p:cNvPr id="241" name="Shape 241"/>
          <p:cNvSpPr/>
          <p:nvPr/>
        </p:nvSpPr>
        <p:spPr>
          <a:xfrm>
            <a:off x="10657416" y="8691033"/>
            <a:ext cx="5969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Jz</a:t>
            </a:r>
          </a:p>
        </p:txBody>
      </p:sp>
      <p:sp>
        <p:nvSpPr>
          <p:cNvPr id="242" name="Shape 242"/>
          <p:cNvSpPr/>
          <p:nvPr/>
        </p:nvSpPr>
        <p:spPr>
          <a:xfrm>
            <a:off x="1610508" y="4957233"/>
            <a:ext cx="172351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Density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mediacall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0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mediacall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0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235"/>
                </p:tgtEl>
              </p:cMediaNode>
            </p:video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video>
            <p:video fullScrn="0">
              <p:cMediaNode mute="0" showWhenStopped="1" numSld="1" vol="100000">
                <p:cTn id="18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23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Contents</a:t>
            </a:r>
          </a:p>
        </p:txBody>
      </p:sp>
      <p:grpSp>
        <p:nvGrpSpPr>
          <p:cNvPr id="247" name="Group 247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245" name="Shape 245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48" name="Shape 248"/>
          <p:cNvSpPr/>
          <p:nvPr>
            <p:ph type="body" idx="1"/>
          </p:nvPr>
        </p:nvSpPr>
        <p:spPr>
          <a:xfrm>
            <a:off x="952500" y="1164629"/>
            <a:ext cx="11099800" cy="787423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Background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MHD Simulations of Flux Rope Formation and Eruption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Helicity Injection in the Solar Atmosphere</a:t>
            </a:r>
            <a:endParaRPr sz="38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Electrical Current Balance in the Corona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What’s next?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Helicity and Space Weather</a:t>
            </a:r>
          </a:p>
        </p:txBody>
      </p:sp>
      <p:grpSp>
        <p:nvGrpSpPr>
          <p:cNvPr id="253" name="Group 253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251" name="Shape 251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54" name="Shape 254"/>
          <p:cNvSpPr/>
          <p:nvPr>
            <p:ph type="body" idx="1"/>
          </p:nvPr>
        </p:nvSpPr>
        <p:spPr>
          <a:xfrm>
            <a:off x="275166" y="414750"/>
            <a:ext cx="11099801" cy="787423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Helicity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Important quantity in terms of solar activity/CMEs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Conserved in ideal MHD, in our sims ~3% loss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For uniformly twisted tube 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Relative helicity may be important quantity for studying productivity of an AR</a:t>
            </a:r>
          </a:p>
        </p:txBody>
      </p:sp>
      <p:pic>
        <p:nvPicPr>
          <p:cNvPr id="2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7459712"/>
            <a:ext cx="8166100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6283" y="1265187"/>
            <a:ext cx="74549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57949" y="4887672"/>
            <a:ext cx="18161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21726" y="6650760"/>
            <a:ext cx="2670324" cy="2349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Helicity Observations</a:t>
            </a:r>
          </a:p>
        </p:txBody>
      </p:sp>
      <p:grpSp>
        <p:nvGrpSpPr>
          <p:cNvPr id="263" name="Group 263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261" name="Shape 261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64" name="Shape 264"/>
          <p:cNvSpPr/>
          <p:nvPr/>
        </p:nvSpPr>
        <p:spPr>
          <a:xfrm>
            <a:off x="5842000" y="1219200"/>
            <a:ext cx="7137400" cy="6045200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65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7100" y="1625600"/>
            <a:ext cx="6943669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9603767" y="6426200"/>
            <a:ext cx="2041811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time (hours)</a:t>
            </a:r>
          </a:p>
        </p:txBody>
      </p:sp>
      <p:sp>
        <p:nvSpPr>
          <p:cNvPr id="267" name="Shape 267"/>
          <p:cNvSpPr/>
          <p:nvPr/>
        </p:nvSpPr>
        <p:spPr>
          <a:xfrm flipH="1">
            <a:off x="7580362" y="5552926"/>
            <a:ext cx="1567756" cy="1299121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6010057" y="1270000"/>
            <a:ext cx="6832601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Liu and Schuck 2012, AR11072</a:t>
            </a:r>
          </a:p>
        </p:txBody>
      </p:sp>
      <p:sp>
        <p:nvSpPr>
          <p:cNvPr id="269" name="Shape 269"/>
          <p:cNvSpPr/>
          <p:nvPr/>
        </p:nvSpPr>
        <p:spPr>
          <a:xfrm>
            <a:off x="5778500" y="6718300"/>
            <a:ext cx="69469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B51A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B51A00"/>
                </a:solidFill>
              </a:rPr>
              <a:t>horizontal flow contribution dominates</a:t>
            </a:r>
          </a:p>
        </p:txBody>
      </p:sp>
      <p:pic>
        <p:nvPicPr>
          <p:cNvPr id="270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00" y="-9169400"/>
            <a:ext cx="17284700" cy="2931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800" y="-9169400"/>
            <a:ext cx="17284700" cy="2931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-9042400"/>
            <a:ext cx="17284700" cy="2931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139700" y="901700"/>
            <a:ext cx="5689600" cy="963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Relative magnetic helicity: Measure of complexity of field (twist, writhe)</a:t>
            </a:r>
            <a:endParaRPr sz="36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FFF76B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14300" y="2590800"/>
            <a:ext cx="5664200" cy="2120900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75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222" y="2730500"/>
            <a:ext cx="3633478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3994974" y="2787650"/>
            <a:ext cx="152459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4013"/>
                </a:solidFill>
              </a:rPr>
              <a:t>horiz. flows</a:t>
            </a:r>
          </a:p>
        </p:txBody>
      </p:sp>
      <p:sp>
        <p:nvSpPr>
          <p:cNvPr id="277" name="Shape 277"/>
          <p:cNvSpPr/>
          <p:nvPr/>
        </p:nvSpPr>
        <p:spPr>
          <a:xfrm>
            <a:off x="4054549" y="3606800"/>
            <a:ext cx="139109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42A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2AA"/>
                </a:solidFill>
              </a:rPr>
              <a:t>vert. flows</a:t>
            </a:r>
          </a:p>
        </p:txBody>
      </p:sp>
      <p:sp>
        <p:nvSpPr>
          <p:cNvPr id="278" name="Shape 278"/>
          <p:cNvSpPr/>
          <p:nvPr/>
        </p:nvSpPr>
        <p:spPr>
          <a:xfrm>
            <a:off x="63797" y="4152900"/>
            <a:ext cx="58293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2400"/>
              <a:t>Pariat et al. 2005, Demoulin and Berger, 2003.</a:t>
            </a:r>
          </a:p>
        </p:txBody>
      </p:sp>
      <p:sp>
        <p:nvSpPr>
          <p:cNvPr id="279" name="Shape 279"/>
          <p:cNvSpPr/>
          <p:nvPr/>
        </p:nvSpPr>
        <p:spPr>
          <a:xfrm>
            <a:off x="3793066" y="8153400"/>
            <a:ext cx="975360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400">
                <a:solidFill>
                  <a:srgbClr val="FFFC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C41"/>
                </a:solidFill>
              </a:rPr>
              <a:t>Use sims. to help understand helicity injection</a:t>
            </a:r>
          </a:p>
        </p:txBody>
      </p:sp>
      <p:sp>
        <p:nvSpPr>
          <p:cNvPr id="280" name="Shape 280"/>
          <p:cNvSpPr/>
          <p:nvPr/>
        </p:nvSpPr>
        <p:spPr>
          <a:xfrm>
            <a:off x="748822" y="4584700"/>
            <a:ext cx="438470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C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C41"/>
                </a:solidFill>
              </a:rPr>
              <a:t>Liu and Schuck 2012</a:t>
            </a:r>
          </a:p>
        </p:txBody>
      </p:sp>
      <p:pic>
        <p:nvPicPr>
          <p:cNvPr id="281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9203" y="5156200"/>
            <a:ext cx="3249977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3826933" y="7145156"/>
            <a:ext cx="86487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Helicity flux at surface dominated by horizontal flows mixing potential field?</a:t>
            </a:r>
          </a:p>
        </p:txBody>
      </p:sp>
      <p:pic>
        <p:nvPicPr>
          <p:cNvPr id="283" name="dropped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2215" y="6405020"/>
            <a:ext cx="3123373" cy="267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84500" y="5971110"/>
            <a:ext cx="2042584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91368" y="5778500"/>
            <a:ext cx="2859287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C4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C41"/>
                </a:solidFill>
              </a:rPr>
              <a:t>Potential field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Helicity Injection in Simulations</a:t>
            </a:r>
          </a:p>
        </p:txBody>
      </p:sp>
      <p:grpSp>
        <p:nvGrpSpPr>
          <p:cNvPr id="290" name="Group 290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288" name="Shape 288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91" name="Shape 291"/>
          <p:cNvSpPr/>
          <p:nvPr/>
        </p:nvSpPr>
        <p:spPr>
          <a:xfrm>
            <a:off x="7924800" y="1143000"/>
            <a:ext cx="4826000" cy="4635500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127000" y="1104900"/>
            <a:ext cx="7670800" cy="6083300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3146300" y="1879600"/>
            <a:ext cx="3145744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Total Unsigned Flux</a:t>
            </a:r>
          </a:p>
        </p:txBody>
      </p:sp>
      <p:sp>
        <p:nvSpPr>
          <p:cNvPr id="294" name="Shape 294"/>
          <p:cNvSpPr/>
          <p:nvPr/>
        </p:nvSpPr>
        <p:spPr>
          <a:xfrm>
            <a:off x="139700" y="8267700"/>
            <a:ext cx="1532890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8281286" y="2895600"/>
            <a:ext cx="92757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61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61FF"/>
                </a:solidFill>
              </a:rPr>
              <a:t>z=0 </a:t>
            </a:r>
          </a:p>
        </p:txBody>
      </p:sp>
      <p:sp>
        <p:nvSpPr>
          <p:cNvPr id="296" name="Shape 296"/>
          <p:cNvSpPr/>
          <p:nvPr/>
        </p:nvSpPr>
        <p:spPr>
          <a:xfrm>
            <a:off x="190500" y="7346950"/>
            <a:ext cx="87376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Twisted tube bodily emerges above z=0</a:t>
            </a:r>
            <a:endParaRPr sz="3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Vertical flows initially dominate dH/dt </a:t>
            </a:r>
            <a:endParaRPr sz="3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Horizontal flows dominate later </a:t>
            </a:r>
          </a:p>
        </p:txBody>
      </p:sp>
      <p:sp>
        <p:nvSpPr>
          <p:cNvPr id="297" name="Shape 297"/>
          <p:cNvSpPr/>
          <p:nvPr/>
        </p:nvSpPr>
        <p:spPr>
          <a:xfrm>
            <a:off x="6664114" y="1879600"/>
            <a:ext cx="106311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0061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0061FF"/>
                </a:solidFill>
              </a:rPr>
              <a:t>z=0 </a:t>
            </a:r>
          </a:p>
        </p:txBody>
      </p:sp>
      <p:pic>
        <p:nvPicPr>
          <p:cNvPr id="298" name="TWIST_EARL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9679" y="1193800"/>
            <a:ext cx="4673601" cy="4497042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9669003" y="1765300"/>
            <a:ext cx="12763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j.B/B</a:t>
            </a:r>
            <a:r>
              <a:rPr baseline="31999"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300" name="Shape 300"/>
          <p:cNvSpPr/>
          <p:nvPr/>
        </p:nvSpPr>
        <p:spPr>
          <a:xfrm>
            <a:off x="8123845" y="2895600"/>
            <a:ext cx="792027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z=0 </a:t>
            </a:r>
          </a:p>
        </p:txBody>
      </p:sp>
      <p:pic>
        <p:nvPicPr>
          <p:cNvPr id="301" name="Helicity_flux_neg_z_0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" y="1384300"/>
            <a:ext cx="7789334" cy="58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8212203" y="5659966"/>
            <a:ext cx="4251194" cy="345422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03" name="ANGLE_z_0_t_10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8178670" y="4347594"/>
            <a:ext cx="4318260" cy="5588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2500" y="6159500"/>
            <a:ext cx="2362200" cy="4699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1263476" y="4292600"/>
            <a:ext cx="1120193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6D6"/>
                </a:solidFill>
                <a:latin typeface="Gill Sans"/>
                <a:ea typeface="Gill Sans"/>
                <a:cs typeface="Gill Sans"/>
                <a:sym typeface="Gill Sans"/>
              </a:rPr>
              <a:t>dH/dt</a:t>
            </a:r>
            <a:endParaRPr sz="3000">
              <a:solidFill>
                <a:srgbClr val="0056D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6D6"/>
                </a:solidFill>
                <a:latin typeface="Gill Sans"/>
                <a:ea typeface="Gill Sans"/>
                <a:cs typeface="Gill Sans"/>
                <a:sym typeface="Gill Sans"/>
              </a:rPr>
              <a:t>Vert.</a:t>
            </a:r>
            <a:endParaRPr sz="3000">
              <a:solidFill>
                <a:srgbClr val="0056D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6D6"/>
                </a:solidFill>
                <a:latin typeface="Gill Sans"/>
                <a:ea typeface="Gill Sans"/>
                <a:cs typeface="Gill Sans"/>
                <a:sym typeface="Gill Sans"/>
              </a:rPr>
              <a:t>flows</a:t>
            </a:r>
          </a:p>
        </p:txBody>
      </p:sp>
      <p:sp>
        <p:nvSpPr>
          <p:cNvPr id="306" name="Shape 306"/>
          <p:cNvSpPr/>
          <p:nvPr/>
        </p:nvSpPr>
        <p:spPr>
          <a:xfrm>
            <a:off x="1920862" y="5365750"/>
            <a:ext cx="196442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E32400"/>
                </a:solidFill>
                <a:latin typeface="Gill Sans"/>
                <a:ea typeface="Gill Sans"/>
                <a:cs typeface="Gill Sans"/>
                <a:sym typeface="Gill Sans"/>
              </a:rPr>
              <a:t>dH/dt</a:t>
            </a:r>
            <a:endParaRPr sz="3000">
              <a:solidFill>
                <a:srgbClr val="E324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E32400"/>
                </a:solidFill>
                <a:latin typeface="Gill Sans"/>
                <a:ea typeface="Gill Sans"/>
                <a:cs typeface="Gill Sans"/>
                <a:sym typeface="Gill Sans"/>
              </a:rPr>
              <a:t>Horiz. flows</a:t>
            </a:r>
          </a:p>
        </p:txBody>
      </p:sp>
      <p:sp>
        <p:nvSpPr>
          <p:cNvPr id="307" name="Shape 307"/>
          <p:cNvSpPr/>
          <p:nvPr/>
        </p:nvSpPr>
        <p:spPr>
          <a:xfrm>
            <a:off x="5117690" y="4286250"/>
            <a:ext cx="1285765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latin typeface="Gill Sans"/>
                <a:ea typeface="Gill Sans"/>
                <a:cs typeface="Gill Sans"/>
                <a:sym typeface="Gill Sans"/>
              </a:rPr>
              <a:t>Total 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latin typeface="Gill Sans"/>
                <a:ea typeface="Gill Sans"/>
                <a:cs typeface="Gill Sans"/>
                <a:sym typeface="Gill Sans"/>
              </a:rPr>
              <a:t>Helicity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8212203" y="5659966"/>
            <a:ext cx="4251194" cy="345422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0" name="Shape 310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Helicity Injection in Simulations</a:t>
            </a:r>
          </a:p>
        </p:txBody>
      </p:sp>
      <p:grpSp>
        <p:nvGrpSpPr>
          <p:cNvPr id="313" name="Group 313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311" name="Shape 311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14" name="Shape 314"/>
          <p:cNvSpPr/>
          <p:nvPr/>
        </p:nvSpPr>
        <p:spPr>
          <a:xfrm>
            <a:off x="139700" y="8267700"/>
            <a:ext cx="1532890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127000" y="1104900"/>
            <a:ext cx="7670800" cy="6083300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115422" y="6424083"/>
            <a:ext cx="7950201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No bodily emergence above z=2.5 </a:t>
            </a:r>
            <a:endParaRPr sz="3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Horizontal flows dominate (only potential fi</a:t>
            </a:r>
            <a:r>
              <a: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eld emerges?)</a:t>
            </a:r>
            <a:endParaRPr sz="3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11837286" y="2298700"/>
            <a:ext cx="92757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61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61FF"/>
                </a:solidFill>
              </a:rPr>
              <a:t>z=5 </a:t>
            </a:r>
          </a:p>
        </p:txBody>
      </p:sp>
      <p:sp>
        <p:nvSpPr>
          <p:cNvPr id="318" name="Shape 318"/>
          <p:cNvSpPr/>
          <p:nvPr/>
        </p:nvSpPr>
        <p:spPr>
          <a:xfrm>
            <a:off x="7924800" y="1143000"/>
            <a:ext cx="4826000" cy="4635500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19" name="TWIST_LAT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8536" y="1219200"/>
            <a:ext cx="4673601" cy="449704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-1527111" y="8578850"/>
            <a:ext cx="101981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C41"/>
                </a:solidFill>
              </a:rPr>
              <a:t>Need better decomposition of dH/dt </a:t>
            </a:r>
          </a:p>
        </p:txBody>
      </p:sp>
      <p:sp>
        <p:nvSpPr>
          <p:cNvPr id="321" name="Shape 321"/>
          <p:cNvSpPr/>
          <p:nvPr/>
        </p:nvSpPr>
        <p:spPr>
          <a:xfrm>
            <a:off x="9694403" y="4102100"/>
            <a:ext cx="127633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j.B/B</a:t>
            </a:r>
            <a:r>
              <a:rPr baseline="31999"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322" name="Shape 322"/>
          <p:cNvSpPr/>
          <p:nvPr/>
        </p:nvSpPr>
        <p:spPr>
          <a:xfrm>
            <a:off x="7976257" y="2425700"/>
            <a:ext cx="960203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z=2.5</a:t>
            </a:r>
          </a:p>
        </p:txBody>
      </p:sp>
      <p:pic>
        <p:nvPicPr>
          <p:cNvPr id="323" name="Helicity_flux_neg_z_5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" y="1257300"/>
            <a:ext cx="7789334" cy="58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hape 324"/>
          <p:cNvSpPr/>
          <p:nvPr/>
        </p:nvSpPr>
        <p:spPr>
          <a:xfrm>
            <a:off x="1174576" y="3759200"/>
            <a:ext cx="1120193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6D6"/>
                </a:solidFill>
                <a:latin typeface="Gill Sans"/>
                <a:ea typeface="Gill Sans"/>
                <a:cs typeface="Gill Sans"/>
                <a:sym typeface="Gill Sans"/>
              </a:rPr>
              <a:t>dH/dt</a:t>
            </a:r>
            <a:endParaRPr sz="3000">
              <a:solidFill>
                <a:srgbClr val="0056D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6D6"/>
                </a:solidFill>
                <a:latin typeface="Gill Sans"/>
                <a:ea typeface="Gill Sans"/>
                <a:cs typeface="Gill Sans"/>
                <a:sym typeface="Gill Sans"/>
              </a:rPr>
              <a:t>Vert.</a:t>
            </a:r>
            <a:endParaRPr sz="3000">
              <a:solidFill>
                <a:srgbClr val="0056D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56D6"/>
                </a:solidFill>
                <a:latin typeface="Gill Sans"/>
                <a:ea typeface="Gill Sans"/>
                <a:cs typeface="Gill Sans"/>
                <a:sym typeface="Gill Sans"/>
              </a:rPr>
              <a:t>flows</a:t>
            </a:r>
          </a:p>
        </p:txBody>
      </p:sp>
      <p:sp>
        <p:nvSpPr>
          <p:cNvPr id="325" name="Shape 325"/>
          <p:cNvSpPr/>
          <p:nvPr/>
        </p:nvSpPr>
        <p:spPr>
          <a:xfrm>
            <a:off x="2720962" y="4857750"/>
            <a:ext cx="196442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E32400"/>
                </a:solidFill>
                <a:latin typeface="Gill Sans"/>
                <a:ea typeface="Gill Sans"/>
                <a:cs typeface="Gill Sans"/>
                <a:sym typeface="Gill Sans"/>
              </a:rPr>
              <a:t>dH/dt</a:t>
            </a:r>
            <a:endParaRPr sz="3000">
              <a:solidFill>
                <a:srgbClr val="E324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E32400"/>
                </a:solidFill>
                <a:latin typeface="Gill Sans"/>
                <a:ea typeface="Gill Sans"/>
                <a:cs typeface="Gill Sans"/>
                <a:sym typeface="Gill Sans"/>
              </a:rPr>
              <a:t>Horiz. flows</a:t>
            </a:r>
          </a:p>
        </p:txBody>
      </p:sp>
      <p:sp>
        <p:nvSpPr>
          <p:cNvPr id="326" name="Shape 326"/>
          <p:cNvSpPr/>
          <p:nvPr/>
        </p:nvSpPr>
        <p:spPr>
          <a:xfrm>
            <a:off x="5028790" y="3752850"/>
            <a:ext cx="1285765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latin typeface="Gill Sans"/>
                <a:ea typeface="Gill Sans"/>
                <a:cs typeface="Gill Sans"/>
                <a:sym typeface="Gill Sans"/>
              </a:rPr>
              <a:t>Total 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latin typeface="Gill Sans"/>
                <a:ea typeface="Gill Sans"/>
                <a:cs typeface="Gill Sans"/>
                <a:sym typeface="Gill Sans"/>
              </a:rPr>
              <a:t>Helicity</a:t>
            </a:r>
          </a:p>
        </p:txBody>
      </p:sp>
      <p:pic>
        <p:nvPicPr>
          <p:cNvPr id="327" name="ANGLE_z_5_t_10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8268301" y="4460273"/>
            <a:ext cx="4124182" cy="533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16508" y="7878233"/>
            <a:ext cx="2042584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6387626" y="1879600"/>
            <a:ext cx="144675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0061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0061FF"/>
                </a:solidFill>
              </a:rPr>
              <a:t>z=2.5 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Contents</a:t>
            </a:r>
          </a:p>
        </p:txBody>
      </p:sp>
      <p:grpSp>
        <p:nvGrpSpPr>
          <p:cNvPr id="334" name="Group 334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332" name="Shape 332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35" name="Shape 335"/>
          <p:cNvSpPr/>
          <p:nvPr>
            <p:ph type="body" idx="1"/>
          </p:nvPr>
        </p:nvSpPr>
        <p:spPr>
          <a:xfrm>
            <a:off x="952500" y="1164629"/>
            <a:ext cx="11099800" cy="787423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Background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MHD Simulations of Flux Rope Formation and Eruption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Helicity Injection in the Solar Atmosphere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Electrical Current Balance in the Corona (if time)</a:t>
            </a:r>
            <a:endParaRPr sz="38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What’s next?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3522133" y="6804157"/>
            <a:ext cx="912747" cy="2977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1938866" y="6804157"/>
            <a:ext cx="912747" cy="2977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39" name="Shape 339"/>
          <p:cNvSpPr/>
          <p:nvPr>
            <p:ph type="title"/>
          </p:nvPr>
        </p:nvSpPr>
        <p:spPr>
          <a:xfrm>
            <a:off x="152400" y="-76200"/>
            <a:ext cx="13004800" cy="12827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Motivation and Theoretical Considerations</a:t>
            </a:r>
          </a:p>
        </p:txBody>
      </p:sp>
      <p:pic>
        <p:nvPicPr>
          <p:cNvPr id="34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9598" y="4282016"/>
            <a:ext cx="5102587" cy="420401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7689346" y="4303183"/>
            <a:ext cx="22319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000000"/>
                </a:solidFill>
              </a:defRPr>
            </a:lvl1pPr>
          </a:lstStyle>
          <a:p>
            <a:pPr lvl="0">
              <a:defRPr b="0" sz="1800"/>
            </a:pPr>
            <a:r>
              <a:rPr b="1" sz="2400"/>
              <a:t>Melrose (1995)</a:t>
            </a:r>
          </a:p>
        </p:txBody>
      </p:sp>
      <p:sp>
        <p:nvSpPr>
          <p:cNvPr id="342" name="Shape 342"/>
          <p:cNvSpPr/>
          <p:nvPr/>
        </p:nvSpPr>
        <p:spPr>
          <a:xfrm>
            <a:off x="11593835" y="7120466"/>
            <a:ext cx="4851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26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2600"/>
                </a:solidFill>
              </a:rPr>
              <a:t>+</a:t>
            </a:r>
          </a:p>
        </p:txBody>
      </p:sp>
      <p:sp>
        <p:nvSpPr>
          <p:cNvPr id="343" name="Shape 343"/>
          <p:cNvSpPr/>
          <p:nvPr/>
        </p:nvSpPr>
        <p:spPr>
          <a:xfrm>
            <a:off x="12048318" y="7194316"/>
            <a:ext cx="3257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0433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0433FF"/>
                </a:solidFill>
              </a:rPr>
              <a:t>-</a:t>
            </a:r>
          </a:p>
        </p:txBody>
      </p:sp>
      <p:sp>
        <p:nvSpPr>
          <p:cNvPr id="344" name="Shape 344"/>
          <p:cNvSpPr/>
          <p:nvPr/>
        </p:nvSpPr>
        <p:spPr>
          <a:xfrm>
            <a:off x="11281789" y="7194316"/>
            <a:ext cx="3257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0433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0433FF"/>
                </a:solidFill>
              </a:rPr>
              <a:t>-</a:t>
            </a:r>
          </a:p>
        </p:txBody>
      </p:sp>
      <p:sp>
        <p:nvSpPr>
          <p:cNvPr id="345" name="Shape 345"/>
          <p:cNvSpPr/>
          <p:nvPr/>
        </p:nvSpPr>
        <p:spPr>
          <a:xfrm>
            <a:off x="8642453" y="7120466"/>
            <a:ext cx="3257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FF26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2600"/>
                </a:solidFill>
              </a:rPr>
              <a:t>-</a:t>
            </a:r>
          </a:p>
        </p:txBody>
      </p:sp>
      <p:sp>
        <p:nvSpPr>
          <p:cNvPr id="346" name="Shape 346"/>
          <p:cNvSpPr/>
          <p:nvPr/>
        </p:nvSpPr>
        <p:spPr>
          <a:xfrm>
            <a:off x="8269275" y="7120466"/>
            <a:ext cx="4851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0433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0433FF"/>
                </a:solidFill>
              </a:rPr>
              <a:t>+</a:t>
            </a:r>
          </a:p>
        </p:txBody>
      </p:sp>
      <p:sp>
        <p:nvSpPr>
          <p:cNvPr id="347" name="Shape 347"/>
          <p:cNvSpPr/>
          <p:nvPr/>
        </p:nvSpPr>
        <p:spPr>
          <a:xfrm>
            <a:off x="8901435" y="7120466"/>
            <a:ext cx="4851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rgbClr val="0433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0433FF"/>
                </a:solidFill>
              </a:rPr>
              <a:t>+</a:t>
            </a:r>
          </a:p>
        </p:txBody>
      </p:sp>
      <p:pic>
        <p:nvPicPr>
          <p:cNvPr id="34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3711" y="1741408"/>
            <a:ext cx="5194108" cy="200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9842363" y="6041125"/>
            <a:ext cx="8116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2600"/>
                </a:solidFill>
              </a:rPr>
              <a:t>FIX</a:t>
            </a:r>
          </a:p>
        </p:txBody>
      </p:sp>
      <p:sp>
        <p:nvSpPr>
          <p:cNvPr id="350" name="Shape 350"/>
          <p:cNvSpPr/>
          <p:nvPr/>
        </p:nvSpPr>
        <p:spPr>
          <a:xfrm>
            <a:off x="114167" y="-1784027"/>
            <a:ext cx="7728679" cy="14337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 marL="457200" indent="-457200" algn="l">
              <a:lnSpc>
                <a:spcPct val="80000"/>
              </a:lnSpc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AR currents (J=curl(B)), the source of CME/flare energy,  are believed to be created by </a:t>
            </a:r>
            <a:endParaRPr sz="24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1028700" indent="-571500" algn="l">
              <a:lnSpc>
                <a:spcPct val="80000"/>
              </a:lnSpc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stressing of coronal magnetic field and/or emergence of current carrying flux from interior</a:t>
            </a:r>
            <a:endParaRPr sz="24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571500" indent="-571500" algn="l">
              <a:lnSpc>
                <a:spcPct val="80000"/>
              </a:lnSpc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Melrose argued that currents in corona cannot be generated by shearing motions, but must close in the interior</a:t>
            </a:r>
            <a:endParaRPr sz="24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571500" indent="-571500" algn="l">
              <a:lnSpc>
                <a:spcPct val="80000"/>
              </a:lnSpc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Faraday’s law requires that isolated flux tubes carry no net current</a:t>
            </a:r>
            <a:endParaRPr sz="24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571500" indent="-571500" algn="l">
              <a:lnSpc>
                <a:spcPct val="80000"/>
              </a:lnSpc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If isolated, current neutralized,  magn. flux tubes link into the corona, then would expect to observe balance  ‘</a:t>
            </a:r>
            <a:r>
              <a:rPr sz="2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direct</a:t>
            </a:r>
            <a:r>
              <a: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’ and ‘</a:t>
            </a:r>
            <a:r>
              <a: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rPr>
              <a:t>return</a:t>
            </a:r>
            <a:r>
              <a: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’ current at footpoints</a:t>
            </a:r>
            <a:endParaRPr sz="24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lnSpc>
                <a:spcPct val="80000"/>
              </a:lnSpc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Why should we care whether coronal currents are neutralized or not?</a:t>
            </a:r>
            <a:endParaRPr sz="24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lnSpc>
                <a:spcPct val="80000"/>
              </a:lnSpc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Do we see these return currents in photospheric observations? Very little analysis so far.</a:t>
            </a:r>
          </a:p>
        </p:txBody>
      </p:sp>
      <p:sp>
        <p:nvSpPr>
          <p:cNvPr id="351" name="Shape 351"/>
          <p:cNvSpPr/>
          <p:nvPr/>
        </p:nvSpPr>
        <p:spPr>
          <a:xfrm flipH="1" rot="8100000">
            <a:off x="10136327" y="4957477"/>
            <a:ext cx="607987" cy="607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Solar Activity and Magnetism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207433" y="-239879"/>
            <a:ext cx="11775415" cy="682129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Energy required for CMEs/eruptions/flares stored in the electric currents of coronal magnetic field 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Most likely stored in twisted/sheared magnetic fields and </a:t>
            </a: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flux ropes</a:t>
            </a:r>
            <a:endParaRPr sz="38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How are flux ropes formed/erupted in the corona?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53" name="Shape 53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54" name="Shape 54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5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5166" y="1951566"/>
            <a:ext cx="21590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magnetic-loops-on-sun_18-13r_744x29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6198" y="5185833"/>
            <a:ext cx="9672404" cy="3874163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4343540" y="5321300"/>
            <a:ext cx="466558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Courtesy: NASA Goddard, Angelos Vourlidas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body" idx="1"/>
          </p:nvPr>
        </p:nvSpPr>
        <p:spPr>
          <a:xfrm>
            <a:off x="33866" y="1244599"/>
            <a:ext cx="6485269" cy="7988301"/>
          </a:xfrm>
          <a:prstGeom prst="rect">
            <a:avLst/>
          </a:prstGeom>
        </p:spPr>
        <p:txBody>
          <a:bodyPr/>
          <a:lstStyle/>
          <a:p>
            <a:pPr lvl="0" marL="301752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Why should we care ?</a:t>
            </a:r>
            <a:endParaRPr sz="2508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03504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The subject of electric current neutralization has lead to lively debate (not now) about:</a:t>
            </a:r>
            <a:endParaRPr sz="2508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2" marL="905256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the nature of coronal flare energy storage and energization</a:t>
            </a:r>
            <a:endParaRPr sz="2508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2" marL="905256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how to describe time-dependent coronal system (V,B vs E,J) - Leake et al. SSRv (2014)</a:t>
            </a:r>
            <a:endParaRPr sz="2508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03504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Successful theoretical/numerical CME models use initial conditions based on non-neutralized current-carrying coronal flux ropes</a:t>
            </a:r>
            <a:endParaRPr sz="2508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2" marL="905256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Török and Kliem (2005), WIlliams et al. (2005), Schrijver et al. (2008), Kliem et al. (2010,2012,2013)</a:t>
            </a:r>
          </a:p>
        </p:txBody>
      </p:sp>
      <p:sp>
        <p:nvSpPr>
          <p:cNvPr id="354" name="Shape 354"/>
          <p:cNvSpPr/>
          <p:nvPr>
            <p:ph type="title"/>
          </p:nvPr>
        </p:nvSpPr>
        <p:spPr>
          <a:xfrm>
            <a:off x="152400" y="-76200"/>
            <a:ext cx="13004800" cy="12827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Motivation and Theoretical Considerations</a:t>
            </a:r>
          </a:p>
        </p:txBody>
      </p:sp>
      <p:pic>
        <p:nvPicPr>
          <p:cNvPr id="3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0716" y="1096433"/>
            <a:ext cx="6345768" cy="4511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387" y="5705728"/>
            <a:ext cx="6326427" cy="3639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xfrm>
            <a:off x="952500" y="-67310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Observations: Flare region</a:t>
            </a:r>
          </a:p>
        </p:txBody>
      </p:sp>
      <p:sp>
        <p:nvSpPr>
          <p:cNvPr id="359" name="Shape 359"/>
          <p:cNvSpPr/>
          <p:nvPr>
            <p:ph type="body" idx="1"/>
          </p:nvPr>
        </p:nvSpPr>
        <p:spPr>
          <a:xfrm>
            <a:off x="-232834" y="854636"/>
            <a:ext cx="6196873" cy="4356101"/>
          </a:xfrm>
          <a:prstGeom prst="rect">
            <a:avLst/>
          </a:prstGeom>
        </p:spPr>
        <p:txBody>
          <a:bodyPr/>
          <a:lstStyle/>
          <a:p>
            <a:pPr lvl="0" marL="283463" indent="-283463" defTabSz="362204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35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Ravindra et al. (2011), Georgoulis et al.  (2012)</a:t>
            </a:r>
            <a:endParaRPr sz="235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566927" indent="-283463" defTabSz="362204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35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Flare-producing AR 10930</a:t>
            </a:r>
            <a:endParaRPr sz="235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2" marL="850391" indent="-283463" defTabSz="362204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356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Find a net current in each polarity</a:t>
            </a:r>
            <a:endParaRPr sz="2356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566927" indent="-283463" defTabSz="362204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35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Onset of flares seems to depend on decrease in this net current </a:t>
            </a:r>
            <a:endParaRPr sz="235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566927" indent="-283463" defTabSz="362204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35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Concluded that shear at PIL is important for net current</a:t>
            </a:r>
          </a:p>
        </p:txBody>
      </p:sp>
      <p:pic>
        <p:nvPicPr>
          <p:cNvPr id="36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6648" y="971640"/>
            <a:ext cx="6875169" cy="4122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55" y="5283200"/>
            <a:ext cx="6789739" cy="417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0360" y="5281083"/>
            <a:ext cx="6657590" cy="4182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7275810" y="7346684"/>
            <a:ext cx="5054402" cy="23754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65" name="Shape 365"/>
          <p:cNvSpPr/>
          <p:nvPr>
            <p:ph type="title"/>
          </p:nvPr>
        </p:nvSpPr>
        <p:spPr>
          <a:xfrm>
            <a:off x="952500" y="-67310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Observations: AR 11072 and 11158</a:t>
            </a:r>
          </a:p>
        </p:txBody>
      </p:sp>
      <p:pic>
        <p:nvPicPr>
          <p:cNvPr id="36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7935" y="816905"/>
            <a:ext cx="7235049" cy="7211822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>
            <p:ph type="body" idx="1"/>
          </p:nvPr>
        </p:nvSpPr>
        <p:spPr>
          <a:xfrm>
            <a:off x="270933" y="977293"/>
            <a:ext cx="5449756" cy="3282224"/>
          </a:xfrm>
          <a:prstGeom prst="rect">
            <a:avLst/>
          </a:prstGeom>
        </p:spPr>
        <p:txBody>
          <a:bodyPr/>
          <a:lstStyle/>
          <a:p>
            <a:pPr lvl="0" marL="283463" indent="-283463" defTabSz="362204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35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Courtesy Yang Liu</a:t>
            </a:r>
            <a:endParaRPr sz="235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566927" indent="-283463" defTabSz="362204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35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AR 11072/11158 </a:t>
            </a:r>
            <a:endParaRPr sz="235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2" marL="850391" indent="-283463" defTabSz="362204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35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11158 highly sheared PIL and non-neutralized</a:t>
            </a:r>
            <a:endParaRPr sz="235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283463" indent="-283463" defTabSz="362204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35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Is shear at PIL necessary for non-neutralization?</a:t>
            </a:r>
          </a:p>
        </p:txBody>
      </p:sp>
      <p:pic>
        <p:nvPicPr>
          <p:cNvPr id="36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0648" y="8068270"/>
            <a:ext cx="3484726" cy="1638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255" y="4376601"/>
            <a:ext cx="4241112" cy="5343133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/>
          <p:nvPr/>
        </p:nvSpPr>
        <p:spPr>
          <a:xfrm>
            <a:off x="1878852" y="6629067"/>
            <a:ext cx="282982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/>
              <a:t>Bommier et al. </a:t>
            </a:r>
            <a:endParaRPr sz="240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/>
              <a:t>Themis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xfrm>
            <a:off x="952500" y="-60960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Early Model for flux tube emergence</a:t>
            </a:r>
          </a:p>
        </p:txBody>
      </p:sp>
      <p:sp>
        <p:nvSpPr>
          <p:cNvPr id="373" name="Shape 373"/>
          <p:cNvSpPr/>
          <p:nvPr>
            <p:ph type="body" idx="1"/>
          </p:nvPr>
        </p:nvSpPr>
        <p:spPr>
          <a:xfrm>
            <a:off x="478366" y="931333"/>
            <a:ext cx="5008497" cy="8850975"/>
          </a:xfrm>
          <a:prstGeom prst="rect">
            <a:avLst/>
          </a:prstGeom>
        </p:spPr>
        <p:txBody>
          <a:bodyPr/>
          <a:lstStyle/>
          <a:p>
            <a:pPr lvl="0" marL="301752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How can we get non-neutralized atmospheric currents from neutralized interior flux structures?</a:t>
            </a:r>
            <a:endParaRPr sz="2508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01752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Longcope and Welsch (2000)</a:t>
            </a:r>
            <a:endParaRPr sz="2508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03504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Twisted flux tubes emerges into field-free corona</a:t>
            </a:r>
            <a:endParaRPr sz="2508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03504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Initially, no twist emerges</a:t>
            </a:r>
            <a:endParaRPr sz="2508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03504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Launches Torsional Alfven wave which twists up the coronal field</a:t>
            </a:r>
            <a:endParaRPr sz="2508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03504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Return currents of the subsurface field are confined to the surface (why?)</a:t>
            </a:r>
            <a:endParaRPr sz="2508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01752" indent="-301752" defTabSz="385572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508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Let’s look at a dynamic simulation of flux emergence </a:t>
            </a:r>
            <a:br>
              <a:rPr sz="2508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</a:br>
          </a:p>
        </p:txBody>
      </p:sp>
      <p:pic>
        <p:nvPicPr>
          <p:cNvPr id="37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1474" y="1004863"/>
            <a:ext cx="6897321" cy="7743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RETURN_SD_jy1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8568" y="2291292"/>
            <a:ext cx="6355366" cy="5814483"/>
          </a:xfrm>
          <a:prstGeom prst="rect">
            <a:avLst/>
          </a:prstGeom>
        </p:spPr>
      </p:pic>
      <p:pic>
        <p:nvPicPr>
          <p:cNvPr id="377" name="RETURN_SD_jy2.mov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409875" y="2293746"/>
            <a:ext cx="6350001" cy="5809575"/>
          </a:xfrm>
          <a:prstGeom prst="rect">
            <a:avLst/>
          </a:prstGeom>
        </p:spPr>
      </p:pic>
      <p:sp>
        <p:nvSpPr>
          <p:cNvPr id="378" name="Shape 378"/>
          <p:cNvSpPr/>
          <p:nvPr>
            <p:ph type="title"/>
          </p:nvPr>
        </p:nvSpPr>
        <p:spPr>
          <a:xfrm>
            <a:off x="952500" y="-60960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Simulations of flux tube emergence</a:t>
            </a:r>
          </a:p>
        </p:txBody>
      </p:sp>
      <p:sp>
        <p:nvSpPr>
          <p:cNvPr id="379" name="Shape 379"/>
          <p:cNvSpPr/>
          <p:nvPr/>
        </p:nvSpPr>
        <p:spPr>
          <a:xfrm>
            <a:off x="213039" y="610179"/>
            <a:ext cx="12866589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Key feature is flux pile up near surface before emergence 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Top of tube emerges first, later emergence builds up current in corona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085943" y="8204200"/>
            <a:ext cx="8832914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Where does the return current go?</a:t>
            </a:r>
            <a:endParaRPr sz="38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Is there a net current in the atmosphere?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37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xfrm>
            <a:off x="161825" y="-546100"/>
            <a:ext cx="1268115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Initial results (Török et al. 2014)</a:t>
            </a:r>
          </a:p>
        </p:txBody>
      </p:sp>
      <p:pic>
        <p:nvPicPr>
          <p:cNvPr id="38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1023299"/>
            <a:ext cx="6297015" cy="3212763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hape 384"/>
          <p:cNvSpPr/>
          <p:nvPr>
            <p:ph type="body" idx="1"/>
          </p:nvPr>
        </p:nvSpPr>
        <p:spPr>
          <a:xfrm>
            <a:off x="105833" y="3526168"/>
            <a:ext cx="6254486" cy="47834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Analyze direct and return currents in the atmosphere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Do same surface integral as obs papers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+ve polarity and +ve region</a:t>
            </a:r>
          </a:p>
        </p:txBody>
      </p:sp>
      <p:pic>
        <p:nvPicPr>
          <p:cNvPr id="38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5366" y="3335866"/>
            <a:ext cx="6140468" cy="6243152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417810" y="7721996"/>
            <a:ext cx="5054402" cy="18138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38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2648" y="7882003"/>
            <a:ext cx="3484726" cy="163876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6949063" y="1392766"/>
            <a:ext cx="5573073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Perform at two times, before and after significant shearing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2921000" y="6731000"/>
            <a:ext cx="7482682" cy="7393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91" name="Shape 391"/>
          <p:cNvSpPr/>
          <p:nvPr>
            <p:ph type="title"/>
          </p:nvPr>
        </p:nvSpPr>
        <p:spPr>
          <a:xfrm>
            <a:off x="161825" y="-546100"/>
            <a:ext cx="1268115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Initial results (Török et al. 2014)</a:t>
            </a:r>
          </a:p>
        </p:txBody>
      </p:sp>
      <p:sp>
        <p:nvSpPr>
          <p:cNvPr id="392" name="Shape 392"/>
          <p:cNvSpPr/>
          <p:nvPr/>
        </p:nvSpPr>
        <p:spPr>
          <a:xfrm>
            <a:off x="120650" y="6089650"/>
            <a:ext cx="12763500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Current analysis </a:t>
            </a:r>
            <a:endParaRPr sz="4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0061FF"/>
                </a:solidFill>
                <a:latin typeface="Gill Sans"/>
                <a:ea typeface="Gill Sans"/>
                <a:cs typeface="Gill Sans"/>
                <a:sym typeface="Gill Sans"/>
              </a:rPr>
              <a:t>Direct: Jz*Bz&gt;0</a:t>
            </a:r>
            <a:r>
              <a: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sz="420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rPr>
              <a:t>Return: Jz*Bz&lt;0</a:t>
            </a:r>
          </a:p>
        </p:txBody>
      </p:sp>
      <p:pic>
        <p:nvPicPr>
          <p:cNvPr id="393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969433"/>
            <a:ext cx="130302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2506029" y="3276600"/>
            <a:ext cx="1638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4013"/>
                </a:solidFill>
              </a:rPr>
              <a:t>+ve sunspot</a:t>
            </a:r>
          </a:p>
        </p:txBody>
      </p:sp>
      <p:sp>
        <p:nvSpPr>
          <p:cNvPr id="395" name="Shape 395"/>
          <p:cNvSpPr/>
          <p:nvPr/>
        </p:nvSpPr>
        <p:spPr>
          <a:xfrm>
            <a:off x="787400" y="2159000"/>
            <a:ext cx="16383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61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61FF"/>
                </a:solidFill>
              </a:rPr>
              <a:t>+ve region</a:t>
            </a:r>
          </a:p>
        </p:txBody>
      </p:sp>
      <p:sp>
        <p:nvSpPr>
          <p:cNvPr id="396" name="Shape 396"/>
          <p:cNvSpPr/>
          <p:nvPr/>
        </p:nvSpPr>
        <p:spPr>
          <a:xfrm>
            <a:off x="120650" y="7476066"/>
            <a:ext cx="127635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Significant net current in these simulations</a:t>
            </a:r>
            <a:endParaRPr sz="4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Strong shear at PIL</a:t>
            </a:r>
          </a:p>
        </p:txBody>
      </p:sp>
      <p:sp>
        <p:nvSpPr>
          <p:cNvPr id="397" name="Shape 397"/>
          <p:cNvSpPr/>
          <p:nvPr/>
        </p:nvSpPr>
        <p:spPr>
          <a:xfrm>
            <a:off x="16933" y="6894644"/>
            <a:ext cx="12674601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 defTabSz="457200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xfrm>
            <a:off x="952500" y="-255538"/>
            <a:ext cx="11099800" cy="1144538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Comparison with center of AR11158</a:t>
            </a:r>
          </a:p>
        </p:txBody>
      </p:sp>
      <p:pic>
        <p:nvPicPr>
          <p:cNvPr id="40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36083"/>
            <a:ext cx="12750800" cy="669290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120650" y="7507816"/>
            <a:ext cx="12763500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Significant net current in these simulations</a:t>
            </a:r>
            <a:endParaRPr sz="42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B00"/>
                </a:solidFill>
                <a:latin typeface="Gill Sans"/>
                <a:ea typeface="Gill Sans"/>
                <a:cs typeface="Gill Sans"/>
                <a:sym typeface="Gill Sans"/>
              </a:rPr>
              <a:t>What is the role of magnetic shear?</a:t>
            </a:r>
            <a:endParaRPr sz="4200">
              <a:solidFill>
                <a:srgbClr val="FFFB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B00"/>
                </a:solidFill>
                <a:latin typeface="Gill Sans"/>
                <a:ea typeface="Gill Sans"/>
                <a:cs typeface="Gill Sans"/>
                <a:sym typeface="Gill Sans"/>
              </a:rPr>
              <a:t>Where do the return currents go?</a:t>
            </a:r>
            <a:endParaRPr sz="4200">
              <a:solidFill>
                <a:srgbClr val="FFFB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xfrm>
            <a:off x="161825" y="-584200"/>
            <a:ext cx="1268115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Insights from coronal modeling</a:t>
            </a: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xfrm>
            <a:off x="88900" y="1087768"/>
            <a:ext cx="8183563" cy="2851084"/>
          </a:xfrm>
          <a:prstGeom prst="rect">
            <a:avLst/>
          </a:prstGeom>
        </p:spPr>
        <p:txBody>
          <a:bodyPr/>
          <a:lstStyle/>
          <a:p>
            <a:pPr lvl="0" marL="320039" indent="-320039" defTabSz="408940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Dalmasse et al. (2015)</a:t>
            </a:r>
            <a:endParaRPr sz="266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40079" indent="-320039" defTabSz="408940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Apply various surface motions to generate current in a dipole field</a:t>
            </a:r>
            <a:endParaRPr sz="266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40079" indent="-320039" defTabSz="408940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More the PIL is sheared, the more non-neutralized the currents</a:t>
            </a:r>
          </a:p>
        </p:txBody>
      </p:sp>
      <p:pic>
        <p:nvPicPr>
          <p:cNvPr id="40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3895" y="846666"/>
            <a:ext cx="4190339" cy="4310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83" y="4042833"/>
            <a:ext cx="6411274" cy="4090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3149" y="5753100"/>
            <a:ext cx="1619579" cy="669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3763" y="5404840"/>
            <a:ext cx="4190454" cy="396564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/>
        </p:nvSpPr>
        <p:spPr>
          <a:xfrm>
            <a:off x="9563734" y="7333336"/>
            <a:ext cx="48133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PIL</a:t>
            </a:r>
          </a:p>
        </p:txBody>
      </p:sp>
      <p:pic>
        <p:nvPicPr>
          <p:cNvPr id="410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831" y="8236981"/>
            <a:ext cx="8013701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title"/>
          </p:nvPr>
        </p:nvSpPr>
        <p:spPr>
          <a:xfrm>
            <a:off x="109934" y="-533400"/>
            <a:ext cx="12784932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Current paths</a:t>
            </a:r>
          </a:p>
        </p:txBody>
      </p:sp>
      <p:pic>
        <p:nvPicPr>
          <p:cNvPr id="41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1366" y="1483783"/>
            <a:ext cx="6152753" cy="8180677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>
            <p:ph type="body" idx="1"/>
          </p:nvPr>
        </p:nvSpPr>
        <p:spPr>
          <a:xfrm>
            <a:off x="190500" y="1257101"/>
            <a:ext cx="6288815" cy="8180678"/>
          </a:xfrm>
          <a:prstGeom prst="rect">
            <a:avLst/>
          </a:prstGeom>
        </p:spPr>
        <p:txBody>
          <a:bodyPr/>
          <a:lstStyle/>
          <a:p>
            <a:pPr lvl="0" marL="333756" indent="-333756" defTabSz="426466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7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Look at connectivity of current fieldlines</a:t>
            </a:r>
            <a:endParaRPr sz="2774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33756" indent="-333756" defTabSz="426466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7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Selected fieldlines originating in regions of </a:t>
            </a:r>
            <a:r>
              <a:rPr sz="2774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direct</a:t>
            </a:r>
            <a:r>
              <a:rPr sz="277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and </a:t>
            </a:r>
            <a:r>
              <a:rPr sz="2774"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rPr>
              <a:t>return</a:t>
            </a:r>
            <a:r>
              <a:rPr sz="277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current in CZ</a:t>
            </a:r>
            <a:endParaRPr sz="2774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67512" indent="-333756" defTabSz="426466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7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See ‘short-circuit’ of fieldlines</a:t>
            </a:r>
            <a:endParaRPr sz="2774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67512" indent="-333756" defTabSz="426466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74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Direct current</a:t>
            </a:r>
            <a:r>
              <a:rPr sz="277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mainly follows simple path in and out of corona - thus contributing to direct current Jz calculation</a:t>
            </a:r>
            <a:endParaRPr sz="2774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67512" indent="-333756" defTabSz="426466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74"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rPr>
              <a:t>Return</a:t>
            </a:r>
            <a:r>
              <a:rPr sz="277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774"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rPr>
              <a:t>current </a:t>
            </a:r>
            <a:r>
              <a:rPr sz="277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forms complicated paths at edge of emerging region </a:t>
            </a:r>
            <a:endParaRPr sz="2774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2" marL="1001268" indent="-333756" defTabSz="426466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77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can enter and leave corona in same polarity - does not add to return current jz calculation</a:t>
            </a:r>
          </a:p>
        </p:txBody>
      </p:sp>
      <p:sp>
        <p:nvSpPr>
          <p:cNvPr id="415" name="Shape 415"/>
          <p:cNvSpPr/>
          <p:nvPr/>
        </p:nvSpPr>
        <p:spPr>
          <a:xfrm flipV="1">
            <a:off x="5757068" y="3946392"/>
            <a:ext cx="3028290" cy="28436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Solar Activity and Magnetic Flux Emergence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190500" y="1032933"/>
            <a:ext cx="5957227" cy="8206317"/>
          </a:xfrm>
          <a:prstGeom prst="rect">
            <a:avLst/>
          </a:prstGeom>
        </p:spPr>
        <p:txBody>
          <a:bodyPr/>
          <a:lstStyle/>
          <a:p>
            <a:pPr lvl="0" marL="320039" indent="-320039" defTabSz="408940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Active regions are regions of strong magnetic field where the magnetic flux increases over hours-days</a:t>
            </a:r>
            <a:endParaRPr sz="266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20039" indent="-320039" defTabSz="408940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Quiet AR typically a bipolar region with mainly potential (J=0) field</a:t>
            </a:r>
            <a:endParaRPr sz="266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20039" indent="-320039" defTabSz="408940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Observed motions, such as shearing and sunspot rotation, build up gradients in magnetic field (current)</a:t>
            </a:r>
            <a:endParaRPr sz="266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20039" indent="-320039" defTabSz="408940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Important quantity is the magnetic free energy </a:t>
            </a:r>
            <a:endParaRPr sz="266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20039" indent="-320039" defTabSz="408940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What is the cause of these energization motions (emergence, shearing, rotation)</a:t>
            </a:r>
            <a:endParaRPr sz="266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20039" indent="-320039" defTabSz="408940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Related to twisted flux tube emergence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62" name="Shape 62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63" name="Shape 63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65" name="hmi_blos_aia_fe18_20110208_20110219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36270" y="1562100"/>
            <a:ext cx="6870701" cy="66294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Contents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418" name="Shape 418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21" name="Shape 421"/>
          <p:cNvSpPr/>
          <p:nvPr>
            <p:ph type="body" idx="1"/>
          </p:nvPr>
        </p:nvSpPr>
        <p:spPr>
          <a:xfrm>
            <a:off x="952500" y="1164629"/>
            <a:ext cx="11099800" cy="787423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Background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MHD Simulations of Flux Rope Formation and Eruption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Helicity Injection in the Solar Atmosphere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Electrical Current Balance in the Corona (if time)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What’s next?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B00"/>
                </a:solidFill>
              </a:rPr>
              <a:t>New Studies in Progress</a:t>
            </a:r>
          </a:p>
        </p:txBody>
      </p:sp>
      <p:sp>
        <p:nvSpPr>
          <p:cNvPr id="424" name="Shape 424"/>
          <p:cNvSpPr/>
          <p:nvPr>
            <p:ph type="body" idx="1"/>
          </p:nvPr>
        </p:nvSpPr>
        <p:spPr>
          <a:xfrm>
            <a:off x="475798" y="-975784"/>
            <a:ext cx="11099801" cy="62865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Do the flux rope formation and eruption mechanisms seen in small scale simulations occur on AR scales?</a:t>
            </a:r>
          </a:p>
        </p:txBody>
      </p:sp>
      <p:grpSp>
        <p:nvGrpSpPr>
          <p:cNvPr id="427" name="Group 427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425" name="Shape 425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426" name="Shape 426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42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310" y="3051453"/>
            <a:ext cx="7729840" cy="608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hape 429"/>
          <p:cNvSpPr/>
          <p:nvPr/>
        </p:nvSpPr>
        <p:spPr>
          <a:xfrm>
            <a:off x="3437725" y="4115089"/>
            <a:ext cx="5187163" cy="2553384"/>
          </a:xfrm>
          <a:prstGeom prst="line">
            <a:avLst/>
          </a:prstGeom>
          <a:ln w="50800">
            <a:solidFill>
              <a:srgbClr val="FFFB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575561" y="3331633"/>
            <a:ext cx="403047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</a:rPr>
              <a:t>Sims shown today</a:t>
            </a:r>
          </a:p>
        </p:txBody>
      </p:sp>
      <p:sp>
        <p:nvSpPr>
          <p:cNvPr id="431" name="Shape 431"/>
          <p:cNvSpPr/>
          <p:nvPr/>
        </p:nvSpPr>
        <p:spPr>
          <a:xfrm>
            <a:off x="660896" y="5132206"/>
            <a:ext cx="4030477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</a:rPr>
              <a:t>Vary free parameters in model to better match emergence rates, AR fluxes, AR twist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4762500" y="7428110"/>
            <a:ext cx="7388822" cy="225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457200" indent="-457200" algn="l">
              <a:spcBef>
                <a:spcPts val="4200"/>
              </a:spcBef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Partial Ionization model needs better treatment of thermodynamics</a:t>
            </a:r>
          </a:p>
        </p:txBody>
      </p:sp>
      <p:pic>
        <p:nvPicPr>
          <p:cNvPr id="434" name="image2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833" y="5119208"/>
            <a:ext cx="3810001" cy="3047257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8517400" y="1156162"/>
            <a:ext cx="4308278" cy="3747626"/>
          </a:xfrm>
          <a:prstGeom prst="rect">
            <a:avLst/>
          </a:prstGeom>
          <a:solidFill>
            <a:srgbClr val="FFFFFF"/>
          </a:solidFill>
          <a:ln w="25400">
            <a:solidFill>
              <a:srgbClr val="0065C1"/>
            </a:solidFill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2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436" name="res_AOGS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6455" y="1093844"/>
            <a:ext cx="4934613" cy="3524723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B00"/>
                </a:solidFill>
              </a:rPr>
              <a:t>New Studies in Progress</a:t>
            </a:r>
          </a:p>
        </p:txBody>
      </p:sp>
      <p:sp>
        <p:nvSpPr>
          <p:cNvPr id="438" name="Shape 438"/>
          <p:cNvSpPr/>
          <p:nvPr>
            <p:ph type="body" idx="1"/>
          </p:nvPr>
        </p:nvSpPr>
        <p:spPr>
          <a:xfrm>
            <a:off x="461433" y="-1667934"/>
            <a:ext cx="8184225" cy="628650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Chromospheric physics beyond a simple transition from CZ to corona</a:t>
            </a:r>
          </a:p>
        </p:txBody>
      </p:sp>
      <p:grpSp>
        <p:nvGrpSpPr>
          <p:cNvPr id="441" name="Group 441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439" name="Shape 439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440" name="Shape 440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442" name="image1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1138" y="2182609"/>
            <a:ext cx="8214683" cy="811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12033" y="1831015"/>
            <a:ext cx="4826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67383" y="1543149"/>
            <a:ext cx="850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74916" y="3172949"/>
            <a:ext cx="3683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/>
          <p:nvPr/>
        </p:nvSpPr>
        <p:spPr>
          <a:xfrm>
            <a:off x="9130169" y="5676999"/>
            <a:ext cx="100362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rPr>
              <a:t>Initial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rPr>
              <a:t>Later</a:t>
            </a:r>
          </a:p>
        </p:txBody>
      </p:sp>
      <p:pic>
        <p:nvPicPr>
          <p:cNvPr id="447" name="image29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400366" y="7090866"/>
            <a:ext cx="4953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age30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804459" y="5918299"/>
            <a:ext cx="3683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449"/>
          <p:cNvSpPr/>
          <p:nvPr/>
        </p:nvSpPr>
        <p:spPr>
          <a:xfrm>
            <a:off x="9014368" y="5043008"/>
            <a:ext cx="275693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000"/>
              <a:t>Twisted flux tube</a:t>
            </a:r>
          </a:p>
        </p:txBody>
      </p:sp>
      <p:pic>
        <p:nvPicPr>
          <p:cNvPr id="450" name="image35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2244" y="3137396"/>
            <a:ext cx="4540267" cy="6044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37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586133" y="1007533"/>
            <a:ext cx="7366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37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980266" y="3339060"/>
            <a:ext cx="7366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Shape 453"/>
          <p:cNvSpPr/>
          <p:nvPr/>
        </p:nvSpPr>
        <p:spPr>
          <a:xfrm>
            <a:off x="678881" y="5772249"/>
            <a:ext cx="40669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200"/>
              <a:t>Leake at al. (2006, 2013)</a:t>
            </a:r>
          </a:p>
        </p:txBody>
      </p:sp>
      <p:sp>
        <p:nvSpPr>
          <p:cNvPr id="454" name="Shape 454"/>
          <p:cNvSpPr/>
          <p:nvPr/>
        </p:nvSpPr>
        <p:spPr>
          <a:xfrm>
            <a:off x="5200263" y="4660899"/>
            <a:ext cx="3259239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</a:rPr>
              <a:t>Dissipates cross-field currents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66881" y="1862762"/>
            <a:ext cx="7791038" cy="41070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57" name="Shape 457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B00"/>
                </a:solidFill>
              </a:rPr>
              <a:t>New Studies in Progress</a:t>
            </a:r>
          </a:p>
        </p:txBody>
      </p:sp>
      <p:sp>
        <p:nvSpPr>
          <p:cNvPr id="458" name="Shape 458"/>
          <p:cNvSpPr/>
          <p:nvPr>
            <p:ph type="body" idx="1"/>
          </p:nvPr>
        </p:nvSpPr>
        <p:spPr>
          <a:xfrm>
            <a:off x="546100" y="-1788584"/>
            <a:ext cx="11912600" cy="628650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Currently have vector magnetic field data at surface from SDO/HMI on 12 min cadence - is it enough?</a:t>
            </a:r>
          </a:p>
        </p:txBody>
      </p:sp>
      <p:grpSp>
        <p:nvGrpSpPr>
          <p:cNvPr id="461" name="Group 461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459" name="Shape 459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460" name="Shape 460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462" name="erro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3826" y="5126381"/>
            <a:ext cx="4784661" cy="3827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2D_driven_6_levels_ndrive1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4009159"/>
            <a:ext cx="7620000" cy="2309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2D_full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00" y="2054937"/>
            <a:ext cx="7620000" cy="230909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465"/>
          <p:cNvSpPr/>
          <p:nvPr/>
        </p:nvSpPr>
        <p:spPr>
          <a:xfrm>
            <a:off x="8081168" y="387965"/>
            <a:ext cx="4629978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57200" indent="-457200" algn="l">
              <a:spcBef>
                <a:spcPts val="4200"/>
              </a:spcBef>
              <a:buSzPct val="75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Use emergence simulation as ground truth and drive atmosphere only model with surface data at varying cadence</a:t>
            </a:r>
          </a:p>
        </p:txBody>
      </p:sp>
      <p:sp>
        <p:nvSpPr>
          <p:cNvPr id="466" name="Shape 466"/>
          <p:cNvSpPr/>
          <p:nvPr/>
        </p:nvSpPr>
        <p:spPr>
          <a:xfrm>
            <a:off x="237067" y="4912995"/>
            <a:ext cx="762000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457200" indent="-457200" algn="l"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Use volume integrated errors from Shrijver paper comparing NLFFF extraps</a:t>
            </a:r>
            <a:endParaRPr sz="30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Errors using HMI cadence can be ~10%</a:t>
            </a:r>
            <a:endParaRPr sz="30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Where are the errors - in free energy?</a:t>
            </a:r>
            <a:endParaRPr sz="300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10407501" y="7008495"/>
            <a:ext cx="13337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HMI cad.</a:t>
            </a:r>
          </a:p>
        </p:txBody>
      </p:sp>
      <p:sp>
        <p:nvSpPr>
          <p:cNvPr id="468" name="Shape 468"/>
          <p:cNvSpPr/>
          <p:nvPr/>
        </p:nvSpPr>
        <p:spPr>
          <a:xfrm flipV="1">
            <a:off x="11036235" y="6018024"/>
            <a:ext cx="1058531" cy="105853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B00"/>
                </a:solidFill>
              </a:rPr>
              <a:t>New Studies in Progress</a:t>
            </a:r>
          </a:p>
        </p:txBody>
      </p:sp>
      <p:sp>
        <p:nvSpPr>
          <p:cNvPr id="471" name="Shape 471"/>
          <p:cNvSpPr/>
          <p:nvPr>
            <p:ph type="body" idx="1"/>
          </p:nvPr>
        </p:nvSpPr>
        <p:spPr>
          <a:xfrm>
            <a:off x="393700" y="-789517"/>
            <a:ext cx="7416800" cy="62865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Driving coronal models with data from our flux emergence simulations</a:t>
            </a:r>
          </a:p>
        </p:txBody>
      </p:sp>
      <p:grpSp>
        <p:nvGrpSpPr>
          <p:cNvPr id="474" name="Group 474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472" name="Shape 472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473" name="Shape 473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4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6776" y="1056216"/>
            <a:ext cx="5191258" cy="516815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Shape 476"/>
          <p:cNvSpPr/>
          <p:nvPr/>
        </p:nvSpPr>
        <p:spPr>
          <a:xfrm>
            <a:off x="6205471" y="3249083"/>
            <a:ext cx="741680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Török et al. in prep</a:t>
            </a:r>
          </a:p>
        </p:txBody>
      </p:sp>
      <p:pic>
        <p:nvPicPr>
          <p:cNvPr id="477" name="fm09_e03+a+b+c+d+e+f+g_small_fl_stride2_sm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8113" y="4287044"/>
            <a:ext cx="7620001" cy="4808415"/>
          </a:xfrm>
          <a:prstGeom prst="rect">
            <a:avLst/>
          </a:prstGeom>
        </p:spPr>
      </p:pic>
      <p:sp>
        <p:nvSpPr>
          <p:cNvPr id="478" name="Shape 478"/>
          <p:cNvSpPr/>
          <p:nvPr/>
        </p:nvSpPr>
        <p:spPr>
          <a:xfrm>
            <a:off x="11183617" y="461433"/>
            <a:ext cx="86530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jets</a:t>
            </a:r>
          </a:p>
        </p:txBody>
      </p:sp>
      <p:sp>
        <p:nvSpPr>
          <p:cNvPr id="479" name="Shape 479"/>
          <p:cNvSpPr/>
          <p:nvPr/>
        </p:nvSpPr>
        <p:spPr>
          <a:xfrm>
            <a:off x="3164104" y="3636433"/>
            <a:ext cx="142801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CMEs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7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title"/>
          </p:nvPr>
        </p:nvSpPr>
        <p:spPr>
          <a:xfrm>
            <a:off x="821299" y="1965391"/>
            <a:ext cx="11362202" cy="4981509"/>
          </a:xfrm>
          <a:prstGeom prst="rect">
            <a:avLst/>
          </a:prstGeom>
        </p:spPr>
        <p:txBody>
          <a:bodyPr/>
          <a:lstStyle/>
          <a:p>
            <a:pPr lvl="0" defTabSz="368045">
              <a:defRPr sz="1800">
                <a:solidFill>
                  <a:srgbClr val="000000"/>
                </a:solidFill>
              </a:defRPr>
            </a:pPr>
            <a:r>
              <a:rPr sz="378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Summary</a:t>
            </a:r>
            <a:endParaRPr sz="378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368045">
              <a:defRPr sz="1800">
                <a:solidFill>
                  <a:srgbClr val="000000"/>
                </a:solidFill>
              </a:defRPr>
            </a:pPr>
            <a:endParaRPr sz="315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368045">
              <a:defRPr sz="1800">
                <a:solidFill>
                  <a:srgbClr val="000000"/>
                </a:solidFill>
              </a:defRPr>
            </a:pPr>
            <a:r>
              <a:rPr sz="315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Though idealized, flux emergence simulations can help us learn a lot about the energization of the corona</a:t>
            </a:r>
            <a:endParaRPr sz="315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368045">
              <a:defRPr sz="1800">
                <a:solidFill>
                  <a:srgbClr val="000000"/>
                </a:solidFill>
              </a:defRPr>
            </a:pPr>
            <a:r>
              <a:rPr sz="315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and how eruptions occur</a:t>
            </a:r>
            <a:endParaRPr sz="315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368045">
              <a:defRPr sz="1800">
                <a:solidFill>
                  <a:srgbClr val="000000"/>
                </a:solidFill>
              </a:defRPr>
            </a:pPr>
            <a:endParaRPr sz="315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defTabSz="368045">
              <a:defRPr sz="1800">
                <a:solidFill>
                  <a:srgbClr val="000000"/>
                </a:solidFill>
              </a:defRPr>
            </a:pPr>
            <a:r>
              <a:rPr sz="315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Improving the realism (scales, chromospheric physics, thermodynamics) is necessary to fully utilize them to understand observations</a:t>
            </a:r>
            <a:endParaRPr sz="3150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484" name="Group 484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482" name="Shape 482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483" name="Shape 483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4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Buoyant Flux Tubes in Solar Dynamo Simulations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68" name="Shape 68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69" name="Shape 69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7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12" y="1107016"/>
            <a:ext cx="3885976" cy="6003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7717" y="1102783"/>
            <a:ext cx="5194301" cy="4211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4067717" y="5312833"/>
            <a:ext cx="456656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Courtesy: N. Nelson </a:t>
            </a:r>
          </a:p>
        </p:txBody>
      </p:sp>
      <p:pic>
        <p:nvPicPr>
          <p:cNvPr id="7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7016" y="5262366"/>
            <a:ext cx="3924301" cy="3703834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42333" y="7182296"/>
            <a:ext cx="8361297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Dynamo Models able to produce buoyant flux tubes that rise towards the surface - </a:t>
            </a:r>
            <a:r>
              <a:rPr sz="38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How do they emerge?</a:t>
            </a:r>
          </a:p>
        </p:txBody>
      </p:sp>
      <p:sp>
        <p:nvSpPr>
          <p:cNvPr id="76" name="Shape 76"/>
          <p:cNvSpPr/>
          <p:nvPr/>
        </p:nvSpPr>
        <p:spPr>
          <a:xfrm>
            <a:off x="6015977" y="4533899"/>
            <a:ext cx="972846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lvl="0"/>
          </a:p>
        </p:txBody>
      </p:sp>
      <p:sp>
        <p:nvSpPr>
          <p:cNvPr id="77" name="Shape 77"/>
          <p:cNvSpPr/>
          <p:nvPr/>
        </p:nvSpPr>
        <p:spPr>
          <a:xfrm>
            <a:off x="9152660" y="1697129"/>
            <a:ext cx="3924301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3D turbulent convective dynamo models</a:t>
            </a:r>
            <a:endParaRPr sz="3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(Nelson et al. 2014)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Brief History of Flux Emergence Studies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21166" y="1090083"/>
            <a:ext cx="7429501" cy="7878234"/>
          </a:xfrm>
          <a:prstGeom prst="rect">
            <a:avLst/>
          </a:prstGeom>
        </p:spPr>
        <p:txBody>
          <a:bodyPr/>
          <a:lstStyle/>
          <a:p>
            <a:pPr lvl="0" marL="260604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See Solar Physics Living Review by Cheung</a:t>
            </a:r>
            <a:endParaRPr sz="216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260604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Moreno-Insertis, Emonet (1998,1999)</a:t>
            </a:r>
            <a:endParaRPr sz="216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521208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Flux tubes need sufficient twist to survive shredding by vortical motions in the CZ </a:t>
            </a:r>
            <a:endParaRPr sz="216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260604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Archontis (2004), Murray et al. (2006, 2008), Toriumi et al. (2011)</a:t>
            </a:r>
            <a:endParaRPr sz="216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521208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Two-step emergence</a:t>
            </a:r>
            <a:endParaRPr sz="216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2" marL="781811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Coherent rise halts at top of convection zone</a:t>
            </a:r>
            <a:endParaRPr sz="216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2" marL="781811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Further emergence is via the Magnetic Buoyancy Instability (MBI), or undular Parker mode </a:t>
            </a:r>
            <a:r>
              <a:rPr sz="2166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(does this determine observed emergence rate?)</a:t>
            </a:r>
            <a:endParaRPr sz="2166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260604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Manchester (2004), Fan(2009), Mactaggart et al. (2009)</a:t>
            </a:r>
            <a:endParaRPr sz="216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521208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Very rare that CZ flux tube emerges bodily into corona</a:t>
            </a:r>
            <a:endParaRPr sz="2166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521208" indent="-260604" defTabSz="33299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2166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Partial emergence </a:t>
            </a:r>
            <a:r>
              <a:rPr sz="21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of twisted flux tube shows shearing and rotational motions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81" name="Shape 81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8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160" y="1081328"/>
            <a:ext cx="5540057" cy="7400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Open Questions Regarding Flux Emergence?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xfrm>
            <a:off x="246161" y="1394883"/>
            <a:ext cx="12512478" cy="7305312"/>
          </a:xfrm>
          <a:prstGeom prst="rect">
            <a:avLst/>
          </a:prstGeom>
        </p:spPr>
        <p:txBody>
          <a:bodyPr/>
          <a:lstStyle/>
          <a:p>
            <a:pPr lvl="0" marL="338327" indent="-338327" defTabSz="432308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812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Can the emergence of CZ flux tubes explain observed AR feature/motions?</a:t>
            </a:r>
            <a:endParaRPr sz="2812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76655" indent="-338327" defTabSz="432308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812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Sunspot Rotation/Shearing Motions/Flux Cancellation - that lead to energization of the corona</a:t>
            </a:r>
            <a:endParaRPr sz="2812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812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How do buoyant flux tubes emerge through the chromosphere and further into the corona? How do they interact with overlying field?</a:t>
            </a:r>
            <a:endParaRPr sz="2812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812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How does flux emergence drive eruptions in ARs?</a:t>
            </a:r>
            <a:endParaRPr sz="2812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812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How are coronal flux ropes formed if the CZ tubes do not bodily emerge?</a:t>
            </a:r>
            <a:endParaRPr sz="2812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812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How are electric currents distributed in the corona?</a:t>
            </a:r>
            <a:endParaRPr sz="2812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812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How is magnetic complexity (Helicity) injected into the corona?</a:t>
            </a:r>
            <a:endParaRPr sz="2812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38327" indent="-338327" defTabSz="432308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812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We can use idealized simulations to help answer these questions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88" name="Shape 88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89" name="Shape 89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Data driven and NLFFF modeling</a:t>
            </a:r>
          </a:p>
        </p:txBody>
      </p:sp>
      <p:grpSp>
        <p:nvGrpSpPr>
          <p:cNvPr id="95" name="Group 95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93" name="Shape 93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94" name="Shape 94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9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6233" y="1332255"/>
            <a:ext cx="3654764" cy="7215596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10133751" y="8434916"/>
            <a:ext cx="236785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Sun et al. (2014)</a:t>
            </a:r>
          </a:p>
        </p:txBody>
      </p:sp>
      <p:sp>
        <p:nvSpPr>
          <p:cNvPr id="98" name="Shape 98"/>
          <p:cNvSpPr/>
          <p:nvPr/>
        </p:nvSpPr>
        <p:spPr>
          <a:xfrm>
            <a:off x="9511177" y="924982"/>
            <a:ext cx="30448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NLFFF extrapolations</a:t>
            </a:r>
          </a:p>
        </p:txBody>
      </p:sp>
      <p:sp>
        <p:nvSpPr>
          <p:cNvPr id="99" name="Shape 99"/>
          <p:cNvSpPr/>
          <p:nvPr/>
        </p:nvSpPr>
        <p:spPr>
          <a:xfrm>
            <a:off x="130311" y="906356"/>
            <a:ext cx="9198960" cy="515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57200" indent="-457200" algn="l"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Why not just take observed magnetic fields and drive solar atmosphere models?</a:t>
            </a:r>
            <a:endParaRPr sz="2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914400" indent="-457200" algn="l"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NLFFF extrapolations - assume equilibrium described by JxB=0, assumes low beta (force-free)</a:t>
            </a:r>
            <a:endParaRPr sz="2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914400" indent="-457200" algn="l"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Peter at al. (2015) “Free energy estimates cannot be trusted with NLFFF extrap.s”</a:t>
            </a:r>
            <a:endParaRPr sz="28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457200" indent="-457200" algn="l">
              <a:spcBef>
                <a:spcPts val="4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Data-driven models - Must include lower atmosphere (cannot drive force-free corona with forced data)</a:t>
            </a:r>
          </a:p>
        </p:txBody>
      </p:sp>
      <p:pic>
        <p:nvPicPr>
          <p:cNvPr id="10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181" y="6128467"/>
            <a:ext cx="6255156" cy="2914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-7740" y="-457200"/>
            <a:ext cx="13020280" cy="21209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Coronal Modeling</a:t>
            </a:r>
          </a:p>
        </p:txBody>
      </p:sp>
      <p:grpSp>
        <p:nvGrpSpPr>
          <p:cNvPr id="105" name="Group 105"/>
          <p:cNvGrpSpPr/>
          <p:nvPr/>
        </p:nvGrpSpPr>
        <p:grpSpPr>
          <a:xfrm>
            <a:off x="389731" y="9108711"/>
            <a:ext cx="12225339" cy="3156645"/>
            <a:chOff x="0" y="0"/>
            <a:chExt cx="12225338" cy="3156644"/>
          </a:xfrm>
        </p:grpSpPr>
        <p:sp>
          <p:nvSpPr>
            <p:cNvPr id="103" name="Shape 103"/>
            <p:cNvSpPr/>
            <p:nvPr/>
          </p:nvSpPr>
          <p:spPr>
            <a:xfrm>
              <a:off x="880268" y="0"/>
              <a:ext cx="10464801" cy="3156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3200">
                  <a:solidFill>
                    <a:srgbClr val="FFFB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FFFB00"/>
                  </a:solidFill>
                </a:rPr>
                <a:t>Leake at al., GMU Seminar, December, 2015 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0" y="63731"/>
              <a:ext cx="1222533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6735711" y="1117600"/>
            <a:ext cx="6218289" cy="5059668"/>
            <a:chOff x="0" y="0"/>
            <a:chExt cx="6218288" cy="5059667"/>
          </a:xfrm>
        </p:grpSpPr>
        <p:sp>
          <p:nvSpPr>
            <p:cNvPr id="106" name="Shape 106"/>
            <p:cNvSpPr/>
            <p:nvPr/>
          </p:nvSpPr>
          <p:spPr>
            <a:xfrm>
              <a:off x="0" y="0"/>
              <a:ext cx="6218289" cy="50277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pic>
          <p:nvPicPr>
            <p:cNvPr id="107" name="dropped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6822" y="22954"/>
              <a:ext cx="5943912" cy="4698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Shape 108"/>
            <p:cNvSpPr/>
            <p:nvPr/>
          </p:nvSpPr>
          <p:spPr>
            <a:xfrm>
              <a:off x="1448806" y="4613226"/>
              <a:ext cx="3054938" cy="446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 lvl="0">
                <a:defRPr sz="1800"/>
              </a:pPr>
              <a:r>
                <a:rPr sz="2800"/>
                <a:t> Karpen et al., 2012, ApJ</a:t>
              </a:r>
            </a:p>
          </p:txBody>
        </p:sp>
      </p:grpSp>
      <p:pic>
        <p:nvPicPr>
          <p:cNvPr id="11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387" y="5096128"/>
            <a:ext cx="6326427" cy="363935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>
            <p:ph type="body" idx="1"/>
          </p:nvPr>
        </p:nvSpPr>
        <p:spPr>
          <a:xfrm>
            <a:off x="-22755" y="889649"/>
            <a:ext cx="6852710" cy="4324318"/>
          </a:xfrm>
          <a:prstGeom prst="rect">
            <a:avLst/>
          </a:prstGeom>
        </p:spPr>
        <p:txBody>
          <a:bodyPr/>
          <a:lstStyle/>
          <a:p>
            <a:pPr lvl="0" marL="306324" indent="-306324" defTabSz="391414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546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rPr>
              <a:t>Ignore the emergence process and model corona only</a:t>
            </a:r>
            <a:endParaRPr sz="2546">
              <a:solidFill>
                <a:srgbClr val="FFFB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12648" indent="-306324" defTabSz="391414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54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use signatures of emergence such as shearing and flux cancellation to</a:t>
            </a:r>
            <a:endParaRPr sz="254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2" marL="918972" indent="-306324" defTabSz="391414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54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energize/destabilize coronal structures</a:t>
            </a:r>
            <a:endParaRPr sz="2546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 marL="612648" indent="-306324" defTabSz="391414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54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Sunspot Rotation/Shearing Motions/Flux Cancellation - that lead to energization</a:t>
            </a:r>
          </a:p>
        </p:txBody>
      </p:sp>
      <p:sp>
        <p:nvSpPr>
          <p:cNvPr id="112" name="Shape 112"/>
          <p:cNvSpPr/>
          <p:nvPr/>
        </p:nvSpPr>
        <p:spPr>
          <a:xfrm>
            <a:off x="6708815" y="5503983"/>
            <a:ext cx="6678482" cy="4324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spcBef>
                <a:spcPts val="4200"/>
              </a:spcBef>
              <a:defRPr sz="3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B00"/>
                </a:solidFill>
              </a:rPr>
              <a:t>What can we learn from emergence simulations to help with coronal modeling?</a:t>
            </a:r>
          </a:p>
        </p:txBody>
      </p:sp>
      <p:sp>
        <p:nvSpPr>
          <p:cNvPr id="113" name="Shape 113"/>
          <p:cNvSpPr/>
          <p:nvPr/>
        </p:nvSpPr>
        <p:spPr>
          <a:xfrm>
            <a:off x="2273597" y="8631766"/>
            <a:ext cx="226000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Török et al. 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